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B81F68-474D-42D7-BAA9-A9485F896242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68F6DC7-0E1F-42C5-AC89-1CCF6C65C7E4}">
      <dgm:prSet/>
      <dgm:spPr/>
      <dgm:t>
        <a:bodyPr/>
        <a:lstStyle/>
        <a:p>
          <a:r>
            <a:rPr lang="en-US" b="0" i="0" baseline="0"/>
            <a:t>"Bankruptcy" derives from Latin words "bancus" (bench) and "ruptus" (broken).</a:t>
          </a:r>
          <a:endParaRPr lang="en-US"/>
        </a:p>
      </dgm:t>
    </dgm:pt>
    <dgm:pt modelId="{019C2941-1F69-4FE8-8BE3-6B9BE9DFE0FC}" type="parTrans" cxnId="{D4830E8A-B8F0-4DB5-B5C5-7F3BBB265D80}">
      <dgm:prSet/>
      <dgm:spPr/>
      <dgm:t>
        <a:bodyPr/>
        <a:lstStyle/>
        <a:p>
          <a:endParaRPr lang="en-US"/>
        </a:p>
      </dgm:t>
    </dgm:pt>
    <dgm:pt modelId="{6F00992E-84B4-4658-994A-C25F29963872}" type="sibTrans" cxnId="{D4830E8A-B8F0-4DB5-B5C5-7F3BBB265D80}">
      <dgm:prSet/>
      <dgm:spPr/>
      <dgm:t>
        <a:bodyPr/>
        <a:lstStyle/>
        <a:p>
          <a:endParaRPr lang="en-US"/>
        </a:p>
      </dgm:t>
    </dgm:pt>
    <dgm:pt modelId="{EABF6141-93A9-4432-A7B4-B46A0721F36D}">
      <dgm:prSet/>
      <dgm:spPr/>
      <dgm:t>
        <a:bodyPr/>
        <a:lstStyle/>
        <a:p>
          <a:r>
            <a:rPr lang="en-US" b="0" i="0" baseline="0"/>
            <a:t>U.S. bankruptcy law evolved from a punitive system to a "fresh start" model.</a:t>
          </a:r>
          <a:endParaRPr lang="en-US"/>
        </a:p>
      </dgm:t>
    </dgm:pt>
    <dgm:pt modelId="{2859D1A4-7C4F-4029-BB11-BC040C624C11}" type="parTrans" cxnId="{77B59724-1604-433F-8D29-787667E7CB88}">
      <dgm:prSet/>
      <dgm:spPr/>
      <dgm:t>
        <a:bodyPr/>
        <a:lstStyle/>
        <a:p>
          <a:endParaRPr lang="en-US"/>
        </a:p>
      </dgm:t>
    </dgm:pt>
    <dgm:pt modelId="{91A95201-F36C-44F1-9F85-1E163C21F754}" type="sibTrans" cxnId="{77B59724-1604-433F-8D29-787667E7CB88}">
      <dgm:prSet/>
      <dgm:spPr/>
      <dgm:t>
        <a:bodyPr/>
        <a:lstStyle/>
        <a:p>
          <a:endParaRPr lang="en-US"/>
        </a:p>
      </dgm:t>
    </dgm:pt>
    <dgm:pt modelId="{38B88E5C-80F9-4C2B-92A0-ED788C7E7E6C}">
      <dgm:prSet/>
      <dgm:spPr/>
      <dgm:t>
        <a:bodyPr/>
        <a:lstStyle/>
        <a:p>
          <a:r>
            <a:rPr lang="en-US" b="0" i="0" baseline="0"/>
            <a:t>SEC distinguishes between Chapter 11 (reorganization) and Chapter 7 (liquidation). </a:t>
          </a:r>
          <a:endParaRPr lang="en-US"/>
        </a:p>
      </dgm:t>
    </dgm:pt>
    <dgm:pt modelId="{49774873-B366-494F-846A-A82504AAF78D}" type="parTrans" cxnId="{706211B6-C42C-44E3-9AEA-81842E16A5F8}">
      <dgm:prSet/>
      <dgm:spPr/>
      <dgm:t>
        <a:bodyPr/>
        <a:lstStyle/>
        <a:p>
          <a:endParaRPr lang="en-US"/>
        </a:p>
      </dgm:t>
    </dgm:pt>
    <dgm:pt modelId="{3D951724-672F-44CE-8AD1-173F068890BA}" type="sibTrans" cxnId="{706211B6-C42C-44E3-9AEA-81842E16A5F8}">
      <dgm:prSet/>
      <dgm:spPr/>
      <dgm:t>
        <a:bodyPr/>
        <a:lstStyle/>
        <a:p>
          <a:endParaRPr lang="en-US"/>
        </a:p>
      </dgm:t>
    </dgm:pt>
    <dgm:pt modelId="{10E4B8E0-F0E9-484F-BE38-29644F848D50}" type="pres">
      <dgm:prSet presAssocID="{63B81F68-474D-42D7-BAA9-A9485F896242}" presName="linear" presStyleCnt="0">
        <dgm:presLayoutVars>
          <dgm:animLvl val="lvl"/>
          <dgm:resizeHandles val="exact"/>
        </dgm:presLayoutVars>
      </dgm:prSet>
      <dgm:spPr/>
    </dgm:pt>
    <dgm:pt modelId="{2D6B3A7A-B6EF-4B28-B859-71C555220D6F}" type="pres">
      <dgm:prSet presAssocID="{D68F6DC7-0E1F-42C5-AC89-1CCF6C65C7E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90C33F-266C-493E-994D-4C653D8BD2A7}" type="pres">
      <dgm:prSet presAssocID="{6F00992E-84B4-4658-994A-C25F29963872}" presName="spacer" presStyleCnt="0"/>
      <dgm:spPr/>
    </dgm:pt>
    <dgm:pt modelId="{EE17BDEE-63EE-4ECF-B341-BA845C700D6E}" type="pres">
      <dgm:prSet presAssocID="{EABF6141-93A9-4432-A7B4-B46A0721F36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BE71D43-58DF-4796-95DA-05472E01DA33}" type="pres">
      <dgm:prSet presAssocID="{91A95201-F36C-44F1-9F85-1E163C21F754}" presName="spacer" presStyleCnt="0"/>
      <dgm:spPr/>
    </dgm:pt>
    <dgm:pt modelId="{A0DE2539-0F26-41E5-B63C-B9F619C3CE7C}" type="pres">
      <dgm:prSet presAssocID="{38B88E5C-80F9-4C2B-92A0-ED788C7E7E6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A26D901-92AC-4074-B6A8-876D1D151366}" type="presOf" srcId="{D68F6DC7-0E1F-42C5-AC89-1CCF6C65C7E4}" destId="{2D6B3A7A-B6EF-4B28-B859-71C555220D6F}" srcOrd="0" destOrd="0" presId="urn:microsoft.com/office/officeart/2005/8/layout/vList2"/>
    <dgm:cxn modelId="{77B59724-1604-433F-8D29-787667E7CB88}" srcId="{63B81F68-474D-42D7-BAA9-A9485F896242}" destId="{EABF6141-93A9-4432-A7B4-B46A0721F36D}" srcOrd="1" destOrd="0" parTransId="{2859D1A4-7C4F-4029-BB11-BC040C624C11}" sibTransId="{91A95201-F36C-44F1-9F85-1E163C21F754}"/>
    <dgm:cxn modelId="{B53F7D2A-4EFD-4A6F-A4FD-16765024FE57}" type="presOf" srcId="{38B88E5C-80F9-4C2B-92A0-ED788C7E7E6C}" destId="{A0DE2539-0F26-41E5-B63C-B9F619C3CE7C}" srcOrd="0" destOrd="0" presId="urn:microsoft.com/office/officeart/2005/8/layout/vList2"/>
    <dgm:cxn modelId="{0281695B-C543-4484-89B7-FE7736F36970}" type="presOf" srcId="{EABF6141-93A9-4432-A7B4-B46A0721F36D}" destId="{EE17BDEE-63EE-4ECF-B341-BA845C700D6E}" srcOrd="0" destOrd="0" presId="urn:microsoft.com/office/officeart/2005/8/layout/vList2"/>
    <dgm:cxn modelId="{D4830E8A-B8F0-4DB5-B5C5-7F3BBB265D80}" srcId="{63B81F68-474D-42D7-BAA9-A9485F896242}" destId="{D68F6DC7-0E1F-42C5-AC89-1CCF6C65C7E4}" srcOrd="0" destOrd="0" parTransId="{019C2941-1F69-4FE8-8BE3-6B9BE9DFE0FC}" sibTransId="{6F00992E-84B4-4658-994A-C25F29963872}"/>
    <dgm:cxn modelId="{706211B6-C42C-44E3-9AEA-81842E16A5F8}" srcId="{63B81F68-474D-42D7-BAA9-A9485F896242}" destId="{38B88E5C-80F9-4C2B-92A0-ED788C7E7E6C}" srcOrd="2" destOrd="0" parTransId="{49774873-B366-494F-846A-A82504AAF78D}" sibTransId="{3D951724-672F-44CE-8AD1-173F068890BA}"/>
    <dgm:cxn modelId="{3D43F2CE-B657-4081-8160-79764072659F}" type="presOf" srcId="{63B81F68-474D-42D7-BAA9-A9485F896242}" destId="{10E4B8E0-F0E9-484F-BE38-29644F848D50}" srcOrd="0" destOrd="0" presId="urn:microsoft.com/office/officeart/2005/8/layout/vList2"/>
    <dgm:cxn modelId="{1E1F8C8C-8AC3-4F11-9A1E-20E1672FE483}" type="presParOf" srcId="{10E4B8E0-F0E9-484F-BE38-29644F848D50}" destId="{2D6B3A7A-B6EF-4B28-B859-71C555220D6F}" srcOrd="0" destOrd="0" presId="urn:microsoft.com/office/officeart/2005/8/layout/vList2"/>
    <dgm:cxn modelId="{8272345B-A0D0-4CE4-995C-B77142927152}" type="presParOf" srcId="{10E4B8E0-F0E9-484F-BE38-29644F848D50}" destId="{C290C33F-266C-493E-994D-4C653D8BD2A7}" srcOrd="1" destOrd="0" presId="urn:microsoft.com/office/officeart/2005/8/layout/vList2"/>
    <dgm:cxn modelId="{005C87E9-8147-4A6C-BFDA-77754378E8F9}" type="presParOf" srcId="{10E4B8E0-F0E9-484F-BE38-29644F848D50}" destId="{EE17BDEE-63EE-4ECF-B341-BA845C700D6E}" srcOrd="2" destOrd="0" presId="urn:microsoft.com/office/officeart/2005/8/layout/vList2"/>
    <dgm:cxn modelId="{07061153-50E4-4007-8DFE-5053B539011F}" type="presParOf" srcId="{10E4B8E0-F0E9-484F-BE38-29644F848D50}" destId="{9BE71D43-58DF-4796-95DA-05472E01DA33}" srcOrd="3" destOrd="0" presId="urn:microsoft.com/office/officeart/2005/8/layout/vList2"/>
    <dgm:cxn modelId="{914D950F-38F1-44F5-8C08-758ECB110E14}" type="presParOf" srcId="{10E4B8E0-F0E9-484F-BE38-29644F848D50}" destId="{A0DE2539-0F26-41E5-B63C-B9F619C3CE7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CF13BC-B1B7-4A70-9F08-39C8667EDB84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2135B85-393F-4AE8-9FCF-9F8132A90391}">
      <dgm:prSet/>
      <dgm:spPr/>
      <dgm:t>
        <a:bodyPr/>
        <a:lstStyle/>
        <a:p>
          <a:r>
            <a:rPr lang="en-US" b="0" i="0" baseline="0"/>
            <a:t>Dataset from Kaggle (Utkarsh Singh)</a:t>
          </a:r>
          <a:endParaRPr lang="en-US"/>
        </a:p>
      </dgm:t>
    </dgm:pt>
    <dgm:pt modelId="{4BCC72E6-C64A-437B-A35E-86566E331C51}" type="parTrans" cxnId="{8E4C2B10-E470-4311-8390-D0FE6BD32F6A}">
      <dgm:prSet/>
      <dgm:spPr/>
      <dgm:t>
        <a:bodyPr/>
        <a:lstStyle/>
        <a:p>
          <a:endParaRPr lang="en-US"/>
        </a:p>
      </dgm:t>
    </dgm:pt>
    <dgm:pt modelId="{5C3D2F88-8C56-473A-BC80-74B94864C310}" type="sibTrans" cxnId="{8E4C2B10-E470-4311-8390-D0FE6BD32F6A}">
      <dgm:prSet/>
      <dgm:spPr/>
      <dgm:t>
        <a:bodyPr/>
        <a:lstStyle/>
        <a:p>
          <a:endParaRPr lang="en-US"/>
        </a:p>
      </dgm:t>
    </dgm:pt>
    <dgm:pt modelId="{D74EF1CA-54C6-4606-87D9-6E8A6E258EDD}">
      <dgm:prSet/>
      <dgm:spPr/>
      <dgm:t>
        <a:bodyPr/>
        <a:lstStyle/>
        <a:p>
          <a:r>
            <a:rPr lang="en-US" b="0" i="0" baseline="0"/>
            <a:t>8,262 companies, 78,682 observations (1999-2018)</a:t>
          </a:r>
          <a:endParaRPr lang="en-US"/>
        </a:p>
      </dgm:t>
    </dgm:pt>
    <dgm:pt modelId="{EE0F716F-8294-4756-8E79-0C9A0AD2A48F}" type="parTrans" cxnId="{52839F1D-6440-4945-864D-E822DE9B8B87}">
      <dgm:prSet/>
      <dgm:spPr/>
      <dgm:t>
        <a:bodyPr/>
        <a:lstStyle/>
        <a:p>
          <a:endParaRPr lang="en-US"/>
        </a:p>
      </dgm:t>
    </dgm:pt>
    <dgm:pt modelId="{56430E92-E9A9-47E3-8400-F28AAA892776}" type="sibTrans" cxnId="{52839F1D-6440-4945-864D-E822DE9B8B87}">
      <dgm:prSet/>
      <dgm:spPr/>
      <dgm:t>
        <a:bodyPr/>
        <a:lstStyle/>
        <a:p>
          <a:endParaRPr lang="en-US"/>
        </a:p>
      </dgm:t>
    </dgm:pt>
    <dgm:pt modelId="{AF390A6B-13D2-4665-9214-F359F3217C5C}">
      <dgm:prSet/>
      <dgm:spPr/>
      <dgm:t>
        <a:bodyPr/>
        <a:lstStyle/>
        <a:p>
          <a:r>
            <a:rPr lang="en-US" b="0" i="0" baseline="0"/>
            <a:t>Removed company name and year, converted status labels to numerical values </a:t>
          </a:r>
          <a:endParaRPr lang="en-US"/>
        </a:p>
      </dgm:t>
    </dgm:pt>
    <dgm:pt modelId="{41EA71B3-F932-450E-B75C-4D53C7139D9B}" type="parTrans" cxnId="{020A70FD-3FAF-4231-9849-9CBA7A98E645}">
      <dgm:prSet/>
      <dgm:spPr/>
      <dgm:t>
        <a:bodyPr/>
        <a:lstStyle/>
        <a:p>
          <a:endParaRPr lang="en-US"/>
        </a:p>
      </dgm:t>
    </dgm:pt>
    <dgm:pt modelId="{83673D1E-4136-453D-BD02-7BDE12562045}" type="sibTrans" cxnId="{020A70FD-3FAF-4231-9849-9CBA7A98E645}">
      <dgm:prSet/>
      <dgm:spPr/>
      <dgm:t>
        <a:bodyPr/>
        <a:lstStyle/>
        <a:p>
          <a:endParaRPr lang="en-US"/>
        </a:p>
      </dgm:t>
    </dgm:pt>
    <dgm:pt modelId="{F4DC84F6-4979-44AA-8933-5BB35C370D45}" type="pres">
      <dgm:prSet presAssocID="{39CF13BC-B1B7-4A70-9F08-39C8667EDB84}" presName="vert0" presStyleCnt="0">
        <dgm:presLayoutVars>
          <dgm:dir/>
          <dgm:animOne val="branch"/>
          <dgm:animLvl val="lvl"/>
        </dgm:presLayoutVars>
      </dgm:prSet>
      <dgm:spPr/>
    </dgm:pt>
    <dgm:pt modelId="{5FF36055-E73A-4576-9BDC-B464787FA637}" type="pres">
      <dgm:prSet presAssocID="{82135B85-393F-4AE8-9FCF-9F8132A90391}" presName="thickLine" presStyleLbl="alignNode1" presStyleIdx="0" presStyleCnt="3"/>
      <dgm:spPr/>
    </dgm:pt>
    <dgm:pt modelId="{21E7C4CC-26DF-45F7-A94C-B9E73E75191B}" type="pres">
      <dgm:prSet presAssocID="{82135B85-393F-4AE8-9FCF-9F8132A90391}" presName="horz1" presStyleCnt="0"/>
      <dgm:spPr/>
    </dgm:pt>
    <dgm:pt modelId="{AF6565E7-278B-4A98-8990-DBE3593BFBA5}" type="pres">
      <dgm:prSet presAssocID="{82135B85-393F-4AE8-9FCF-9F8132A90391}" presName="tx1" presStyleLbl="revTx" presStyleIdx="0" presStyleCnt="3"/>
      <dgm:spPr/>
    </dgm:pt>
    <dgm:pt modelId="{33238E99-D47D-4750-8251-296B7F2C8DC2}" type="pres">
      <dgm:prSet presAssocID="{82135B85-393F-4AE8-9FCF-9F8132A90391}" presName="vert1" presStyleCnt="0"/>
      <dgm:spPr/>
    </dgm:pt>
    <dgm:pt modelId="{2FEA737A-FBC2-454E-8877-CC18AD860355}" type="pres">
      <dgm:prSet presAssocID="{D74EF1CA-54C6-4606-87D9-6E8A6E258EDD}" presName="thickLine" presStyleLbl="alignNode1" presStyleIdx="1" presStyleCnt="3"/>
      <dgm:spPr/>
    </dgm:pt>
    <dgm:pt modelId="{9BE0C1AA-0571-45E9-B4AD-B7315ABA0777}" type="pres">
      <dgm:prSet presAssocID="{D74EF1CA-54C6-4606-87D9-6E8A6E258EDD}" presName="horz1" presStyleCnt="0"/>
      <dgm:spPr/>
    </dgm:pt>
    <dgm:pt modelId="{1EEB8A49-F659-45D1-8DCB-E3A714E36F06}" type="pres">
      <dgm:prSet presAssocID="{D74EF1CA-54C6-4606-87D9-6E8A6E258EDD}" presName="tx1" presStyleLbl="revTx" presStyleIdx="1" presStyleCnt="3"/>
      <dgm:spPr/>
    </dgm:pt>
    <dgm:pt modelId="{5053C369-959D-4BD5-AA05-24B67A5E825B}" type="pres">
      <dgm:prSet presAssocID="{D74EF1CA-54C6-4606-87D9-6E8A6E258EDD}" presName="vert1" presStyleCnt="0"/>
      <dgm:spPr/>
    </dgm:pt>
    <dgm:pt modelId="{DBD91F75-C156-4B10-9095-0C4206697B02}" type="pres">
      <dgm:prSet presAssocID="{AF390A6B-13D2-4665-9214-F359F3217C5C}" presName="thickLine" presStyleLbl="alignNode1" presStyleIdx="2" presStyleCnt="3"/>
      <dgm:spPr/>
    </dgm:pt>
    <dgm:pt modelId="{9ECAC21A-AB48-4F24-BA3B-A8F9515EE9EF}" type="pres">
      <dgm:prSet presAssocID="{AF390A6B-13D2-4665-9214-F359F3217C5C}" presName="horz1" presStyleCnt="0"/>
      <dgm:spPr/>
    </dgm:pt>
    <dgm:pt modelId="{B8760353-CE60-429B-BB79-E25089AFA81A}" type="pres">
      <dgm:prSet presAssocID="{AF390A6B-13D2-4665-9214-F359F3217C5C}" presName="tx1" presStyleLbl="revTx" presStyleIdx="2" presStyleCnt="3"/>
      <dgm:spPr/>
    </dgm:pt>
    <dgm:pt modelId="{AF4385C3-AFC0-4CE7-B930-9742A0DECBFB}" type="pres">
      <dgm:prSet presAssocID="{AF390A6B-13D2-4665-9214-F359F3217C5C}" presName="vert1" presStyleCnt="0"/>
      <dgm:spPr/>
    </dgm:pt>
  </dgm:ptLst>
  <dgm:cxnLst>
    <dgm:cxn modelId="{8E4C2B10-E470-4311-8390-D0FE6BD32F6A}" srcId="{39CF13BC-B1B7-4A70-9F08-39C8667EDB84}" destId="{82135B85-393F-4AE8-9FCF-9F8132A90391}" srcOrd="0" destOrd="0" parTransId="{4BCC72E6-C64A-437B-A35E-86566E331C51}" sibTransId="{5C3D2F88-8C56-473A-BC80-74B94864C310}"/>
    <dgm:cxn modelId="{11E9F016-4DF7-4BB9-9363-49868BA22865}" type="presOf" srcId="{AF390A6B-13D2-4665-9214-F359F3217C5C}" destId="{B8760353-CE60-429B-BB79-E25089AFA81A}" srcOrd="0" destOrd="0" presId="urn:microsoft.com/office/officeart/2008/layout/LinedList"/>
    <dgm:cxn modelId="{52839F1D-6440-4945-864D-E822DE9B8B87}" srcId="{39CF13BC-B1B7-4A70-9F08-39C8667EDB84}" destId="{D74EF1CA-54C6-4606-87D9-6E8A6E258EDD}" srcOrd="1" destOrd="0" parTransId="{EE0F716F-8294-4756-8E79-0C9A0AD2A48F}" sibTransId="{56430E92-E9A9-47E3-8400-F28AAA892776}"/>
    <dgm:cxn modelId="{36A29460-A3A6-417F-B94F-F6E80C06481B}" type="presOf" srcId="{39CF13BC-B1B7-4A70-9F08-39C8667EDB84}" destId="{F4DC84F6-4979-44AA-8933-5BB35C370D45}" srcOrd="0" destOrd="0" presId="urn:microsoft.com/office/officeart/2008/layout/LinedList"/>
    <dgm:cxn modelId="{9751CAE5-5A02-4D25-97F7-5A4E3C60E059}" type="presOf" srcId="{D74EF1CA-54C6-4606-87D9-6E8A6E258EDD}" destId="{1EEB8A49-F659-45D1-8DCB-E3A714E36F06}" srcOrd="0" destOrd="0" presId="urn:microsoft.com/office/officeart/2008/layout/LinedList"/>
    <dgm:cxn modelId="{736614FC-D6C7-4346-B292-02C10B621A8C}" type="presOf" srcId="{82135B85-393F-4AE8-9FCF-9F8132A90391}" destId="{AF6565E7-278B-4A98-8990-DBE3593BFBA5}" srcOrd="0" destOrd="0" presId="urn:microsoft.com/office/officeart/2008/layout/LinedList"/>
    <dgm:cxn modelId="{020A70FD-3FAF-4231-9849-9CBA7A98E645}" srcId="{39CF13BC-B1B7-4A70-9F08-39C8667EDB84}" destId="{AF390A6B-13D2-4665-9214-F359F3217C5C}" srcOrd="2" destOrd="0" parTransId="{41EA71B3-F932-450E-B75C-4D53C7139D9B}" sibTransId="{83673D1E-4136-453D-BD02-7BDE12562045}"/>
    <dgm:cxn modelId="{FA7348AC-FA17-41DB-BB28-EECAB22610C9}" type="presParOf" srcId="{F4DC84F6-4979-44AA-8933-5BB35C370D45}" destId="{5FF36055-E73A-4576-9BDC-B464787FA637}" srcOrd="0" destOrd="0" presId="urn:microsoft.com/office/officeart/2008/layout/LinedList"/>
    <dgm:cxn modelId="{B38BBCA1-EF3A-44E4-881A-609D3651C229}" type="presParOf" srcId="{F4DC84F6-4979-44AA-8933-5BB35C370D45}" destId="{21E7C4CC-26DF-45F7-A94C-B9E73E75191B}" srcOrd="1" destOrd="0" presId="urn:microsoft.com/office/officeart/2008/layout/LinedList"/>
    <dgm:cxn modelId="{4901AD56-8F01-4313-BDBC-F5178EC0C6AF}" type="presParOf" srcId="{21E7C4CC-26DF-45F7-A94C-B9E73E75191B}" destId="{AF6565E7-278B-4A98-8990-DBE3593BFBA5}" srcOrd="0" destOrd="0" presId="urn:microsoft.com/office/officeart/2008/layout/LinedList"/>
    <dgm:cxn modelId="{2C212D33-BC12-488D-AAE6-47A9E2766B4E}" type="presParOf" srcId="{21E7C4CC-26DF-45F7-A94C-B9E73E75191B}" destId="{33238E99-D47D-4750-8251-296B7F2C8DC2}" srcOrd="1" destOrd="0" presId="urn:microsoft.com/office/officeart/2008/layout/LinedList"/>
    <dgm:cxn modelId="{F3E07176-FC5F-436F-A61F-ED5981A91686}" type="presParOf" srcId="{F4DC84F6-4979-44AA-8933-5BB35C370D45}" destId="{2FEA737A-FBC2-454E-8877-CC18AD860355}" srcOrd="2" destOrd="0" presId="urn:microsoft.com/office/officeart/2008/layout/LinedList"/>
    <dgm:cxn modelId="{440460CE-78E9-47C6-B0C8-71C21334713C}" type="presParOf" srcId="{F4DC84F6-4979-44AA-8933-5BB35C370D45}" destId="{9BE0C1AA-0571-45E9-B4AD-B7315ABA0777}" srcOrd="3" destOrd="0" presId="urn:microsoft.com/office/officeart/2008/layout/LinedList"/>
    <dgm:cxn modelId="{27803982-BCBB-4C99-8235-668FB8E8A766}" type="presParOf" srcId="{9BE0C1AA-0571-45E9-B4AD-B7315ABA0777}" destId="{1EEB8A49-F659-45D1-8DCB-E3A714E36F06}" srcOrd="0" destOrd="0" presId="urn:microsoft.com/office/officeart/2008/layout/LinedList"/>
    <dgm:cxn modelId="{C4256065-8ADA-4000-B618-AE9888FCC4B6}" type="presParOf" srcId="{9BE0C1AA-0571-45E9-B4AD-B7315ABA0777}" destId="{5053C369-959D-4BD5-AA05-24B67A5E825B}" srcOrd="1" destOrd="0" presId="urn:microsoft.com/office/officeart/2008/layout/LinedList"/>
    <dgm:cxn modelId="{7B74F7CF-06A8-47D5-975D-B5D8A19DDD67}" type="presParOf" srcId="{F4DC84F6-4979-44AA-8933-5BB35C370D45}" destId="{DBD91F75-C156-4B10-9095-0C4206697B02}" srcOrd="4" destOrd="0" presId="urn:microsoft.com/office/officeart/2008/layout/LinedList"/>
    <dgm:cxn modelId="{D821E6D0-2EC6-475F-92B0-1742E4D50146}" type="presParOf" srcId="{F4DC84F6-4979-44AA-8933-5BB35C370D45}" destId="{9ECAC21A-AB48-4F24-BA3B-A8F9515EE9EF}" srcOrd="5" destOrd="0" presId="urn:microsoft.com/office/officeart/2008/layout/LinedList"/>
    <dgm:cxn modelId="{03716751-0647-47BF-98EF-6DE086F572F5}" type="presParOf" srcId="{9ECAC21A-AB48-4F24-BA3B-A8F9515EE9EF}" destId="{B8760353-CE60-429B-BB79-E25089AFA81A}" srcOrd="0" destOrd="0" presId="urn:microsoft.com/office/officeart/2008/layout/LinedList"/>
    <dgm:cxn modelId="{EE41ABFF-8E45-4B74-B545-AF26B3C180FA}" type="presParOf" srcId="{9ECAC21A-AB48-4F24-BA3B-A8F9515EE9EF}" destId="{AF4385C3-AFC0-4CE7-B930-9742A0DECBF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362E69-FD55-4634-A973-ABD4C056E930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97DA223A-380D-4561-BA67-AFB774DE6508}">
      <dgm:prSet/>
      <dgm:spPr/>
      <dgm:t>
        <a:bodyPr/>
        <a:lstStyle/>
        <a:p>
          <a:r>
            <a:rPr lang="en-US" b="0" i="0" baseline="0"/>
            <a:t>Data split into features (X) and target (y)</a:t>
          </a:r>
          <a:endParaRPr lang="en-US"/>
        </a:p>
      </dgm:t>
    </dgm:pt>
    <dgm:pt modelId="{8640B328-F22B-483A-805A-6B7DC441946F}" type="parTrans" cxnId="{F51D4AF2-7BB7-4ECD-A17C-659287378F7E}">
      <dgm:prSet/>
      <dgm:spPr/>
      <dgm:t>
        <a:bodyPr/>
        <a:lstStyle/>
        <a:p>
          <a:endParaRPr lang="en-US"/>
        </a:p>
      </dgm:t>
    </dgm:pt>
    <dgm:pt modelId="{77E857FA-9097-4F07-8E79-7459F72D57A0}" type="sibTrans" cxnId="{F51D4AF2-7BB7-4ECD-A17C-659287378F7E}">
      <dgm:prSet/>
      <dgm:spPr/>
      <dgm:t>
        <a:bodyPr/>
        <a:lstStyle/>
        <a:p>
          <a:endParaRPr lang="en-US"/>
        </a:p>
      </dgm:t>
    </dgm:pt>
    <dgm:pt modelId="{47776044-CAFF-4FDD-9D68-21C516BE81EF}">
      <dgm:prSet/>
      <dgm:spPr/>
      <dgm:t>
        <a:bodyPr/>
        <a:lstStyle/>
        <a:p>
          <a:r>
            <a:rPr lang="en-US" b="0" i="0" baseline="0"/>
            <a:t>80/20 split for training and testing</a:t>
          </a:r>
          <a:endParaRPr lang="en-US"/>
        </a:p>
      </dgm:t>
    </dgm:pt>
    <dgm:pt modelId="{1C2EEECF-E62C-4F2F-9602-49B699296863}" type="parTrans" cxnId="{7CB7A0BD-7821-410A-B331-A4EF6DCCE34A}">
      <dgm:prSet/>
      <dgm:spPr/>
      <dgm:t>
        <a:bodyPr/>
        <a:lstStyle/>
        <a:p>
          <a:endParaRPr lang="en-US"/>
        </a:p>
      </dgm:t>
    </dgm:pt>
    <dgm:pt modelId="{D88BA9E3-83E7-4C02-AED2-CA871AEA7B14}" type="sibTrans" cxnId="{7CB7A0BD-7821-410A-B331-A4EF6DCCE34A}">
      <dgm:prSet/>
      <dgm:spPr/>
      <dgm:t>
        <a:bodyPr/>
        <a:lstStyle/>
        <a:p>
          <a:endParaRPr lang="en-US"/>
        </a:p>
      </dgm:t>
    </dgm:pt>
    <dgm:pt modelId="{AF0EE9E9-4C2B-4E4A-B6E6-5051420975C5}">
      <dgm:prSet/>
      <dgm:spPr/>
      <dgm:t>
        <a:bodyPr/>
        <a:lstStyle/>
        <a:p>
          <a:r>
            <a:rPr lang="en-US" b="0" i="0" baseline="0"/>
            <a:t>LightGBM Classifier used for training</a:t>
          </a:r>
          <a:endParaRPr lang="en-US"/>
        </a:p>
      </dgm:t>
    </dgm:pt>
    <dgm:pt modelId="{BD403548-F875-4EB4-B3AD-23E51F72FEE4}" type="parTrans" cxnId="{6AB298CB-C8F9-4EE5-AA36-94299D4DD083}">
      <dgm:prSet/>
      <dgm:spPr/>
      <dgm:t>
        <a:bodyPr/>
        <a:lstStyle/>
        <a:p>
          <a:endParaRPr lang="en-US"/>
        </a:p>
      </dgm:t>
    </dgm:pt>
    <dgm:pt modelId="{3FDCF9AE-C6FC-4E23-9CD0-656E8DFB1A29}" type="sibTrans" cxnId="{6AB298CB-C8F9-4EE5-AA36-94299D4DD083}">
      <dgm:prSet/>
      <dgm:spPr/>
      <dgm:t>
        <a:bodyPr/>
        <a:lstStyle/>
        <a:p>
          <a:endParaRPr lang="en-US"/>
        </a:p>
      </dgm:t>
    </dgm:pt>
    <dgm:pt modelId="{95E9DA89-5052-4BCC-98AA-4057620E61EE}">
      <dgm:prSet/>
      <dgm:spPr/>
      <dgm:t>
        <a:bodyPr/>
        <a:lstStyle/>
        <a:p>
          <a:r>
            <a:rPr lang="en-US" b="0" i="0" baseline="0"/>
            <a:t>Evaluation metrics: accuracy, confusion matrix, classification report </a:t>
          </a:r>
          <a:endParaRPr lang="en-US"/>
        </a:p>
      </dgm:t>
    </dgm:pt>
    <dgm:pt modelId="{62A49BFB-F14B-4514-83A8-8AFF5458103F}" type="parTrans" cxnId="{6AD02CA9-B402-4408-8D03-B3548887C1CA}">
      <dgm:prSet/>
      <dgm:spPr/>
      <dgm:t>
        <a:bodyPr/>
        <a:lstStyle/>
        <a:p>
          <a:endParaRPr lang="en-US"/>
        </a:p>
      </dgm:t>
    </dgm:pt>
    <dgm:pt modelId="{DBE6D328-D296-4E0B-A7A3-58CA3669D7F2}" type="sibTrans" cxnId="{6AD02CA9-B402-4408-8D03-B3548887C1CA}">
      <dgm:prSet/>
      <dgm:spPr/>
      <dgm:t>
        <a:bodyPr/>
        <a:lstStyle/>
        <a:p>
          <a:endParaRPr lang="en-US"/>
        </a:p>
      </dgm:t>
    </dgm:pt>
    <dgm:pt modelId="{B730529B-BE25-4029-BF59-42719DC9606B}" type="pres">
      <dgm:prSet presAssocID="{06362E69-FD55-4634-A973-ABD4C056E930}" presName="vert0" presStyleCnt="0">
        <dgm:presLayoutVars>
          <dgm:dir/>
          <dgm:animOne val="branch"/>
          <dgm:animLvl val="lvl"/>
        </dgm:presLayoutVars>
      </dgm:prSet>
      <dgm:spPr/>
    </dgm:pt>
    <dgm:pt modelId="{922EF264-E7CA-463D-B5BA-98A69CE5276B}" type="pres">
      <dgm:prSet presAssocID="{97DA223A-380D-4561-BA67-AFB774DE6508}" presName="thickLine" presStyleLbl="alignNode1" presStyleIdx="0" presStyleCnt="4"/>
      <dgm:spPr/>
    </dgm:pt>
    <dgm:pt modelId="{DE6C537E-28FE-4C82-9AFE-DACBA599E472}" type="pres">
      <dgm:prSet presAssocID="{97DA223A-380D-4561-BA67-AFB774DE6508}" presName="horz1" presStyleCnt="0"/>
      <dgm:spPr/>
    </dgm:pt>
    <dgm:pt modelId="{538A5FA9-7858-4A67-9485-BFFE23171FF8}" type="pres">
      <dgm:prSet presAssocID="{97DA223A-380D-4561-BA67-AFB774DE6508}" presName="tx1" presStyleLbl="revTx" presStyleIdx="0" presStyleCnt="4"/>
      <dgm:spPr/>
    </dgm:pt>
    <dgm:pt modelId="{FA73C5F6-97FC-4003-8EDF-2B740A36CA3D}" type="pres">
      <dgm:prSet presAssocID="{97DA223A-380D-4561-BA67-AFB774DE6508}" presName="vert1" presStyleCnt="0"/>
      <dgm:spPr/>
    </dgm:pt>
    <dgm:pt modelId="{CDB0755B-D1C0-4AC0-B0EF-89A06063CB17}" type="pres">
      <dgm:prSet presAssocID="{47776044-CAFF-4FDD-9D68-21C516BE81EF}" presName="thickLine" presStyleLbl="alignNode1" presStyleIdx="1" presStyleCnt="4"/>
      <dgm:spPr/>
    </dgm:pt>
    <dgm:pt modelId="{E04A1F7C-268A-4F45-AB2F-85AD281302DB}" type="pres">
      <dgm:prSet presAssocID="{47776044-CAFF-4FDD-9D68-21C516BE81EF}" presName="horz1" presStyleCnt="0"/>
      <dgm:spPr/>
    </dgm:pt>
    <dgm:pt modelId="{3A4A1971-8757-4898-A7E2-A638E5D064B8}" type="pres">
      <dgm:prSet presAssocID="{47776044-CAFF-4FDD-9D68-21C516BE81EF}" presName="tx1" presStyleLbl="revTx" presStyleIdx="1" presStyleCnt="4"/>
      <dgm:spPr/>
    </dgm:pt>
    <dgm:pt modelId="{DB0E5E77-3684-4D81-AD05-7E5EA5C8AEF7}" type="pres">
      <dgm:prSet presAssocID="{47776044-CAFF-4FDD-9D68-21C516BE81EF}" presName="vert1" presStyleCnt="0"/>
      <dgm:spPr/>
    </dgm:pt>
    <dgm:pt modelId="{2107C546-FAA9-47CF-8EC8-F1D904435EC1}" type="pres">
      <dgm:prSet presAssocID="{AF0EE9E9-4C2B-4E4A-B6E6-5051420975C5}" presName="thickLine" presStyleLbl="alignNode1" presStyleIdx="2" presStyleCnt="4"/>
      <dgm:spPr/>
    </dgm:pt>
    <dgm:pt modelId="{25BA7237-B898-482B-826D-2BF5DE0714C7}" type="pres">
      <dgm:prSet presAssocID="{AF0EE9E9-4C2B-4E4A-B6E6-5051420975C5}" presName="horz1" presStyleCnt="0"/>
      <dgm:spPr/>
    </dgm:pt>
    <dgm:pt modelId="{49B999E7-DDD2-466B-98E5-E1443E41A666}" type="pres">
      <dgm:prSet presAssocID="{AF0EE9E9-4C2B-4E4A-B6E6-5051420975C5}" presName="tx1" presStyleLbl="revTx" presStyleIdx="2" presStyleCnt="4"/>
      <dgm:spPr/>
    </dgm:pt>
    <dgm:pt modelId="{2AFCEEBD-8ECE-4F20-A02E-8748E2C2AB27}" type="pres">
      <dgm:prSet presAssocID="{AF0EE9E9-4C2B-4E4A-B6E6-5051420975C5}" presName="vert1" presStyleCnt="0"/>
      <dgm:spPr/>
    </dgm:pt>
    <dgm:pt modelId="{84C574A0-D71A-4355-AEFD-919F1CA2801E}" type="pres">
      <dgm:prSet presAssocID="{95E9DA89-5052-4BCC-98AA-4057620E61EE}" presName="thickLine" presStyleLbl="alignNode1" presStyleIdx="3" presStyleCnt="4"/>
      <dgm:spPr/>
    </dgm:pt>
    <dgm:pt modelId="{7B95F018-405D-4987-AA01-EF63C24B9734}" type="pres">
      <dgm:prSet presAssocID="{95E9DA89-5052-4BCC-98AA-4057620E61EE}" presName="horz1" presStyleCnt="0"/>
      <dgm:spPr/>
    </dgm:pt>
    <dgm:pt modelId="{257E2AC5-D835-47B4-AF1A-C72766A3B57A}" type="pres">
      <dgm:prSet presAssocID="{95E9DA89-5052-4BCC-98AA-4057620E61EE}" presName="tx1" presStyleLbl="revTx" presStyleIdx="3" presStyleCnt="4"/>
      <dgm:spPr/>
    </dgm:pt>
    <dgm:pt modelId="{C85B00EB-A177-409C-8BEC-EB8E96361ED6}" type="pres">
      <dgm:prSet presAssocID="{95E9DA89-5052-4BCC-98AA-4057620E61EE}" presName="vert1" presStyleCnt="0"/>
      <dgm:spPr/>
    </dgm:pt>
  </dgm:ptLst>
  <dgm:cxnLst>
    <dgm:cxn modelId="{94B5DE29-7997-49C3-A1AE-6CB9A014C2BB}" type="presOf" srcId="{06362E69-FD55-4634-A973-ABD4C056E930}" destId="{B730529B-BE25-4029-BF59-42719DC9606B}" srcOrd="0" destOrd="0" presId="urn:microsoft.com/office/officeart/2008/layout/LinedList"/>
    <dgm:cxn modelId="{8EC0237C-06F0-4B19-BF40-26838E1156BD}" type="presOf" srcId="{AF0EE9E9-4C2B-4E4A-B6E6-5051420975C5}" destId="{49B999E7-DDD2-466B-98E5-E1443E41A666}" srcOrd="0" destOrd="0" presId="urn:microsoft.com/office/officeart/2008/layout/LinedList"/>
    <dgm:cxn modelId="{7362908C-8BD1-471E-98C9-2A6F1388BEF6}" type="presOf" srcId="{97DA223A-380D-4561-BA67-AFB774DE6508}" destId="{538A5FA9-7858-4A67-9485-BFFE23171FF8}" srcOrd="0" destOrd="0" presId="urn:microsoft.com/office/officeart/2008/layout/LinedList"/>
    <dgm:cxn modelId="{6AD02CA9-B402-4408-8D03-B3548887C1CA}" srcId="{06362E69-FD55-4634-A973-ABD4C056E930}" destId="{95E9DA89-5052-4BCC-98AA-4057620E61EE}" srcOrd="3" destOrd="0" parTransId="{62A49BFB-F14B-4514-83A8-8AFF5458103F}" sibTransId="{DBE6D328-D296-4E0B-A7A3-58CA3669D7F2}"/>
    <dgm:cxn modelId="{7CB7A0BD-7821-410A-B331-A4EF6DCCE34A}" srcId="{06362E69-FD55-4634-A973-ABD4C056E930}" destId="{47776044-CAFF-4FDD-9D68-21C516BE81EF}" srcOrd="1" destOrd="0" parTransId="{1C2EEECF-E62C-4F2F-9602-49B699296863}" sibTransId="{D88BA9E3-83E7-4C02-AED2-CA871AEA7B14}"/>
    <dgm:cxn modelId="{6AB298CB-C8F9-4EE5-AA36-94299D4DD083}" srcId="{06362E69-FD55-4634-A973-ABD4C056E930}" destId="{AF0EE9E9-4C2B-4E4A-B6E6-5051420975C5}" srcOrd="2" destOrd="0" parTransId="{BD403548-F875-4EB4-B3AD-23E51F72FEE4}" sibTransId="{3FDCF9AE-C6FC-4E23-9CD0-656E8DFB1A29}"/>
    <dgm:cxn modelId="{1271BBD4-B3D0-4D36-8D0C-E5EE1F71DC89}" type="presOf" srcId="{95E9DA89-5052-4BCC-98AA-4057620E61EE}" destId="{257E2AC5-D835-47B4-AF1A-C72766A3B57A}" srcOrd="0" destOrd="0" presId="urn:microsoft.com/office/officeart/2008/layout/LinedList"/>
    <dgm:cxn modelId="{E8D373E8-16E1-4A19-A444-BE5F1966D7E0}" type="presOf" srcId="{47776044-CAFF-4FDD-9D68-21C516BE81EF}" destId="{3A4A1971-8757-4898-A7E2-A638E5D064B8}" srcOrd="0" destOrd="0" presId="urn:microsoft.com/office/officeart/2008/layout/LinedList"/>
    <dgm:cxn modelId="{F51D4AF2-7BB7-4ECD-A17C-659287378F7E}" srcId="{06362E69-FD55-4634-A973-ABD4C056E930}" destId="{97DA223A-380D-4561-BA67-AFB774DE6508}" srcOrd="0" destOrd="0" parTransId="{8640B328-F22B-483A-805A-6B7DC441946F}" sibTransId="{77E857FA-9097-4F07-8E79-7459F72D57A0}"/>
    <dgm:cxn modelId="{89582BE5-C3D1-4297-ABB0-CD357CD1A603}" type="presParOf" srcId="{B730529B-BE25-4029-BF59-42719DC9606B}" destId="{922EF264-E7CA-463D-B5BA-98A69CE5276B}" srcOrd="0" destOrd="0" presId="urn:microsoft.com/office/officeart/2008/layout/LinedList"/>
    <dgm:cxn modelId="{7F4FCD61-10DE-4D43-AFDB-07F5A6AE6620}" type="presParOf" srcId="{B730529B-BE25-4029-BF59-42719DC9606B}" destId="{DE6C537E-28FE-4C82-9AFE-DACBA599E472}" srcOrd="1" destOrd="0" presId="urn:microsoft.com/office/officeart/2008/layout/LinedList"/>
    <dgm:cxn modelId="{C8BA2262-45B3-4102-8D3D-590498784FB5}" type="presParOf" srcId="{DE6C537E-28FE-4C82-9AFE-DACBA599E472}" destId="{538A5FA9-7858-4A67-9485-BFFE23171FF8}" srcOrd="0" destOrd="0" presId="urn:microsoft.com/office/officeart/2008/layout/LinedList"/>
    <dgm:cxn modelId="{4FEA6563-BD53-4788-BC68-F62A138388C9}" type="presParOf" srcId="{DE6C537E-28FE-4C82-9AFE-DACBA599E472}" destId="{FA73C5F6-97FC-4003-8EDF-2B740A36CA3D}" srcOrd="1" destOrd="0" presId="urn:microsoft.com/office/officeart/2008/layout/LinedList"/>
    <dgm:cxn modelId="{041F9246-3CD8-4942-B088-231FCCD248C2}" type="presParOf" srcId="{B730529B-BE25-4029-BF59-42719DC9606B}" destId="{CDB0755B-D1C0-4AC0-B0EF-89A06063CB17}" srcOrd="2" destOrd="0" presId="urn:microsoft.com/office/officeart/2008/layout/LinedList"/>
    <dgm:cxn modelId="{752C4C6C-B52F-48BD-A954-CBC511157F7B}" type="presParOf" srcId="{B730529B-BE25-4029-BF59-42719DC9606B}" destId="{E04A1F7C-268A-4F45-AB2F-85AD281302DB}" srcOrd="3" destOrd="0" presId="urn:microsoft.com/office/officeart/2008/layout/LinedList"/>
    <dgm:cxn modelId="{50820A32-6BCA-4C6E-91DA-DBDFE4E79B02}" type="presParOf" srcId="{E04A1F7C-268A-4F45-AB2F-85AD281302DB}" destId="{3A4A1971-8757-4898-A7E2-A638E5D064B8}" srcOrd="0" destOrd="0" presId="urn:microsoft.com/office/officeart/2008/layout/LinedList"/>
    <dgm:cxn modelId="{30F3FD52-C336-4CEA-8307-DA004CF250FA}" type="presParOf" srcId="{E04A1F7C-268A-4F45-AB2F-85AD281302DB}" destId="{DB0E5E77-3684-4D81-AD05-7E5EA5C8AEF7}" srcOrd="1" destOrd="0" presId="urn:microsoft.com/office/officeart/2008/layout/LinedList"/>
    <dgm:cxn modelId="{167C0BB4-D54F-4844-BED4-AE5296D5FC5E}" type="presParOf" srcId="{B730529B-BE25-4029-BF59-42719DC9606B}" destId="{2107C546-FAA9-47CF-8EC8-F1D904435EC1}" srcOrd="4" destOrd="0" presId="urn:microsoft.com/office/officeart/2008/layout/LinedList"/>
    <dgm:cxn modelId="{29D5D247-935A-4AF2-8936-1366DCE85668}" type="presParOf" srcId="{B730529B-BE25-4029-BF59-42719DC9606B}" destId="{25BA7237-B898-482B-826D-2BF5DE0714C7}" srcOrd="5" destOrd="0" presId="urn:microsoft.com/office/officeart/2008/layout/LinedList"/>
    <dgm:cxn modelId="{3AD24660-25C6-4DDE-98C1-EB0098C6776C}" type="presParOf" srcId="{25BA7237-B898-482B-826D-2BF5DE0714C7}" destId="{49B999E7-DDD2-466B-98E5-E1443E41A666}" srcOrd="0" destOrd="0" presId="urn:microsoft.com/office/officeart/2008/layout/LinedList"/>
    <dgm:cxn modelId="{9DC6979E-F629-4E4F-868C-43B9E4BB2920}" type="presParOf" srcId="{25BA7237-B898-482B-826D-2BF5DE0714C7}" destId="{2AFCEEBD-8ECE-4F20-A02E-8748E2C2AB27}" srcOrd="1" destOrd="0" presId="urn:microsoft.com/office/officeart/2008/layout/LinedList"/>
    <dgm:cxn modelId="{BFF879EA-96D6-43D0-8F3F-ADCA4B82095B}" type="presParOf" srcId="{B730529B-BE25-4029-BF59-42719DC9606B}" destId="{84C574A0-D71A-4355-AEFD-919F1CA2801E}" srcOrd="6" destOrd="0" presId="urn:microsoft.com/office/officeart/2008/layout/LinedList"/>
    <dgm:cxn modelId="{45990487-4C11-429B-9060-0CEAD97089CF}" type="presParOf" srcId="{B730529B-BE25-4029-BF59-42719DC9606B}" destId="{7B95F018-405D-4987-AA01-EF63C24B9734}" srcOrd="7" destOrd="0" presId="urn:microsoft.com/office/officeart/2008/layout/LinedList"/>
    <dgm:cxn modelId="{16B5F1E5-DF31-4BA6-BB93-7032B1D95354}" type="presParOf" srcId="{7B95F018-405D-4987-AA01-EF63C24B9734}" destId="{257E2AC5-D835-47B4-AF1A-C72766A3B57A}" srcOrd="0" destOrd="0" presId="urn:microsoft.com/office/officeart/2008/layout/LinedList"/>
    <dgm:cxn modelId="{5B47E893-7F80-4EFA-B190-0084ABA05D61}" type="presParOf" srcId="{7B95F018-405D-4987-AA01-EF63C24B9734}" destId="{C85B00EB-A177-409C-8BEC-EB8E96361ED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5DF1F0-6AFC-4E25-B9A5-C2281E145BB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FE94F7-9D20-49D2-9A4B-1AF357B4B4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Class imbalance: More non-bankrupt companies than bankrupt</a:t>
          </a:r>
          <a:endParaRPr lang="en-US"/>
        </a:p>
      </dgm:t>
    </dgm:pt>
    <dgm:pt modelId="{21A33189-C108-4FC5-9C79-CB3364F7AB99}" type="parTrans" cxnId="{57C367BC-4DC3-451C-8C37-3E5B0FD67C55}">
      <dgm:prSet/>
      <dgm:spPr/>
      <dgm:t>
        <a:bodyPr/>
        <a:lstStyle/>
        <a:p>
          <a:endParaRPr lang="en-US"/>
        </a:p>
      </dgm:t>
    </dgm:pt>
    <dgm:pt modelId="{F7EA3881-5463-47D6-A17B-2F453B33146F}" type="sibTrans" cxnId="{57C367BC-4DC3-451C-8C37-3E5B0FD67C55}">
      <dgm:prSet/>
      <dgm:spPr/>
      <dgm:t>
        <a:bodyPr/>
        <a:lstStyle/>
        <a:p>
          <a:endParaRPr lang="en-US"/>
        </a:p>
      </dgm:t>
    </dgm:pt>
    <dgm:pt modelId="{8AEC8423-3ADC-4B9E-B2BE-495D524C5E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Limited to NYSE and NASDAQ, between 1999-2018</a:t>
          </a:r>
          <a:endParaRPr lang="en-US"/>
        </a:p>
      </dgm:t>
    </dgm:pt>
    <dgm:pt modelId="{A8363E17-0949-4713-BAEA-0713DFC47E77}" type="parTrans" cxnId="{023A019A-D193-4966-8BCB-764C142078C9}">
      <dgm:prSet/>
      <dgm:spPr/>
      <dgm:t>
        <a:bodyPr/>
        <a:lstStyle/>
        <a:p>
          <a:endParaRPr lang="en-US"/>
        </a:p>
      </dgm:t>
    </dgm:pt>
    <dgm:pt modelId="{8D02D1C4-D37B-4969-B4F9-F340346B442F}" type="sibTrans" cxnId="{023A019A-D193-4966-8BCB-764C142078C9}">
      <dgm:prSet/>
      <dgm:spPr/>
      <dgm:t>
        <a:bodyPr/>
        <a:lstStyle/>
        <a:p>
          <a:endParaRPr lang="en-US"/>
        </a:p>
      </dgm:t>
    </dgm:pt>
    <dgm:pt modelId="{7B63B25A-204F-42C3-9E5E-9BE8FA710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Model doesn’t account for qualitative factors like market sentiment or management decisions </a:t>
          </a:r>
          <a:endParaRPr lang="en-US"/>
        </a:p>
      </dgm:t>
    </dgm:pt>
    <dgm:pt modelId="{18AC85EA-36ED-48B7-A915-6FA8674FDD88}" type="parTrans" cxnId="{15D57AD1-2C1C-4885-9F72-77E7160224F7}">
      <dgm:prSet/>
      <dgm:spPr/>
      <dgm:t>
        <a:bodyPr/>
        <a:lstStyle/>
        <a:p>
          <a:endParaRPr lang="en-US"/>
        </a:p>
      </dgm:t>
    </dgm:pt>
    <dgm:pt modelId="{D341E6B9-4B88-433A-AC1F-E91453D63945}" type="sibTrans" cxnId="{15D57AD1-2C1C-4885-9F72-77E7160224F7}">
      <dgm:prSet/>
      <dgm:spPr/>
      <dgm:t>
        <a:bodyPr/>
        <a:lstStyle/>
        <a:p>
          <a:endParaRPr lang="en-US"/>
        </a:p>
      </dgm:t>
    </dgm:pt>
    <dgm:pt modelId="{C9F7837A-1931-418D-AFCF-09E531F9FA9A}" type="pres">
      <dgm:prSet presAssocID="{F95DF1F0-6AFC-4E25-B9A5-C2281E145BB6}" presName="root" presStyleCnt="0">
        <dgm:presLayoutVars>
          <dgm:dir/>
          <dgm:resizeHandles val="exact"/>
        </dgm:presLayoutVars>
      </dgm:prSet>
      <dgm:spPr/>
    </dgm:pt>
    <dgm:pt modelId="{2FB53D09-20E9-452A-92E7-C162F6B27F12}" type="pres">
      <dgm:prSet presAssocID="{9DFE94F7-9D20-49D2-9A4B-1AF357B4B45A}" presName="compNode" presStyleCnt="0"/>
      <dgm:spPr/>
    </dgm:pt>
    <dgm:pt modelId="{0BC06C31-4651-4BFF-A328-DDBEAEB6773B}" type="pres">
      <dgm:prSet presAssocID="{9DFE94F7-9D20-49D2-9A4B-1AF357B4B45A}" presName="bgRect" presStyleLbl="bgShp" presStyleIdx="0" presStyleCnt="3"/>
      <dgm:spPr/>
    </dgm:pt>
    <dgm:pt modelId="{5F877FA8-9950-4B00-BB3F-30824875BA00}" type="pres">
      <dgm:prSet presAssocID="{9DFE94F7-9D20-49D2-9A4B-1AF357B4B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BCC5252F-3065-41F6-95A4-1D73FD986152}" type="pres">
      <dgm:prSet presAssocID="{9DFE94F7-9D20-49D2-9A4B-1AF357B4B45A}" presName="spaceRect" presStyleCnt="0"/>
      <dgm:spPr/>
    </dgm:pt>
    <dgm:pt modelId="{8FA91C2E-44BB-4EB0-90C5-3DFA7A39063E}" type="pres">
      <dgm:prSet presAssocID="{9DFE94F7-9D20-49D2-9A4B-1AF357B4B45A}" presName="parTx" presStyleLbl="revTx" presStyleIdx="0" presStyleCnt="3">
        <dgm:presLayoutVars>
          <dgm:chMax val="0"/>
          <dgm:chPref val="0"/>
        </dgm:presLayoutVars>
      </dgm:prSet>
      <dgm:spPr/>
    </dgm:pt>
    <dgm:pt modelId="{409418A5-3695-4E49-8008-51CEC2E67778}" type="pres">
      <dgm:prSet presAssocID="{F7EA3881-5463-47D6-A17B-2F453B33146F}" presName="sibTrans" presStyleCnt="0"/>
      <dgm:spPr/>
    </dgm:pt>
    <dgm:pt modelId="{AB390B50-53D3-4B46-A8AD-F1B0D4F9082F}" type="pres">
      <dgm:prSet presAssocID="{8AEC8423-3ADC-4B9E-B2BE-495D524C5E7A}" presName="compNode" presStyleCnt="0"/>
      <dgm:spPr/>
    </dgm:pt>
    <dgm:pt modelId="{0F3AE8B0-5AEF-49AC-A3EA-DD3DE3AB6DD2}" type="pres">
      <dgm:prSet presAssocID="{8AEC8423-3ADC-4B9E-B2BE-495D524C5E7A}" presName="bgRect" presStyleLbl="bgShp" presStyleIdx="1" presStyleCnt="3"/>
      <dgm:spPr/>
    </dgm:pt>
    <dgm:pt modelId="{B7B81A86-89D9-4141-BB41-302920BA6738}" type="pres">
      <dgm:prSet presAssocID="{8AEC8423-3ADC-4B9E-B2BE-495D524C5E7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ungs"/>
        </a:ext>
      </dgm:extLst>
    </dgm:pt>
    <dgm:pt modelId="{01168494-C1D1-47B7-B5C9-FCDA429F1A19}" type="pres">
      <dgm:prSet presAssocID="{8AEC8423-3ADC-4B9E-B2BE-495D524C5E7A}" presName="spaceRect" presStyleCnt="0"/>
      <dgm:spPr/>
    </dgm:pt>
    <dgm:pt modelId="{B3AA2EAC-695F-4ADB-96FD-D17E4A7B4D4E}" type="pres">
      <dgm:prSet presAssocID="{8AEC8423-3ADC-4B9E-B2BE-495D524C5E7A}" presName="parTx" presStyleLbl="revTx" presStyleIdx="1" presStyleCnt="3">
        <dgm:presLayoutVars>
          <dgm:chMax val="0"/>
          <dgm:chPref val="0"/>
        </dgm:presLayoutVars>
      </dgm:prSet>
      <dgm:spPr/>
    </dgm:pt>
    <dgm:pt modelId="{6BFCC6F4-C46C-4196-83AD-075B2FC3FB73}" type="pres">
      <dgm:prSet presAssocID="{8D02D1C4-D37B-4969-B4F9-F340346B442F}" presName="sibTrans" presStyleCnt="0"/>
      <dgm:spPr/>
    </dgm:pt>
    <dgm:pt modelId="{E5E8F925-BA0E-429B-BC97-2B5570BEC4DC}" type="pres">
      <dgm:prSet presAssocID="{7B63B25A-204F-42C3-9E5E-9BE8FA710A4D}" presName="compNode" presStyleCnt="0"/>
      <dgm:spPr/>
    </dgm:pt>
    <dgm:pt modelId="{1BCDF465-BAFE-4E65-88D9-AC02F5478C2D}" type="pres">
      <dgm:prSet presAssocID="{7B63B25A-204F-42C3-9E5E-9BE8FA710A4D}" presName="bgRect" presStyleLbl="bgShp" presStyleIdx="2" presStyleCnt="3"/>
      <dgm:spPr/>
    </dgm:pt>
    <dgm:pt modelId="{EE9A3CCD-A9F7-461B-8C57-FF744AAA981C}" type="pres">
      <dgm:prSet presAssocID="{7B63B25A-204F-42C3-9E5E-9BE8FA710A4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D42C1B1-6458-4108-A020-A73687C926B8}" type="pres">
      <dgm:prSet presAssocID="{7B63B25A-204F-42C3-9E5E-9BE8FA710A4D}" presName="spaceRect" presStyleCnt="0"/>
      <dgm:spPr/>
    </dgm:pt>
    <dgm:pt modelId="{F675A032-87F8-455F-8219-B63B517E6FE9}" type="pres">
      <dgm:prSet presAssocID="{7B63B25A-204F-42C3-9E5E-9BE8FA710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2D6E270-874D-4F3A-BB32-814F72DC0AC2}" type="presOf" srcId="{F95DF1F0-6AFC-4E25-B9A5-C2281E145BB6}" destId="{C9F7837A-1931-418D-AFCF-09E531F9FA9A}" srcOrd="0" destOrd="0" presId="urn:microsoft.com/office/officeart/2018/2/layout/IconVerticalSolidList"/>
    <dgm:cxn modelId="{BF0A7490-F871-439D-A92E-7EBF91515ADD}" type="presOf" srcId="{8AEC8423-3ADC-4B9E-B2BE-495D524C5E7A}" destId="{B3AA2EAC-695F-4ADB-96FD-D17E4A7B4D4E}" srcOrd="0" destOrd="0" presId="urn:microsoft.com/office/officeart/2018/2/layout/IconVerticalSolidList"/>
    <dgm:cxn modelId="{35E6C093-EC03-414E-9E54-B91FB810592D}" type="presOf" srcId="{9DFE94F7-9D20-49D2-9A4B-1AF357B4B45A}" destId="{8FA91C2E-44BB-4EB0-90C5-3DFA7A39063E}" srcOrd="0" destOrd="0" presId="urn:microsoft.com/office/officeart/2018/2/layout/IconVerticalSolidList"/>
    <dgm:cxn modelId="{023A019A-D193-4966-8BCB-764C142078C9}" srcId="{F95DF1F0-6AFC-4E25-B9A5-C2281E145BB6}" destId="{8AEC8423-3ADC-4B9E-B2BE-495D524C5E7A}" srcOrd="1" destOrd="0" parTransId="{A8363E17-0949-4713-BAEA-0713DFC47E77}" sibTransId="{8D02D1C4-D37B-4969-B4F9-F340346B442F}"/>
    <dgm:cxn modelId="{57C367BC-4DC3-451C-8C37-3E5B0FD67C55}" srcId="{F95DF1F0-6AFC-4E25-B9A5-C2281E145BB6}" destId="{9DFE94F7-9D20-49D2-9A4B-1AF357B4B45A}" srcOrd="0" destOrd="0" parTransId="{21A33189-C108-4FC5-9C79-CB3364F7AB99}" sibTransId="{F7EA3881-5463-47D6-A17B-2F453B33146F}"/>
    <dgm:cxn modelId="{4BAB49C3-E577-4DE8-9C9F-989A3524C4C1}" type="presOf" srcId="{7B63B25A-204F-42C3-9E5E-9BE8FA710A4D}" destId="{F675A032-87F8-455F-8219-B63B517E6FE9}" srcOrd="0" destOrd="0" presId="urn:microsoft.com/office/officeart/2018/2/layout/IconVerticalSolidList"/>
    <dgm:cxn modelId="{15D57AD1-2C1C-4885-9F72-77E7160224F7}" srcId="{F95DF1F0-6AFC-4E25-B9A5-C2281E145BB6}" destId="{7B63B25A-204F-42C3-9E5E-9BE8FA710A4D}" srcOrd="2" destOrd="0" parTransId="{18AC85EA-36ED-48B7-A915-6FA8674FDD88}" sibTransId="{D341E6B9-4B88-433A-AC1F-E91453D63945}"/>
    <dgm:cxn modelId="{44D54F33-1C39-4011-A306-84917E02C5FA}" type="presParOf" srcId="{C9F7837A-1931-418D-AFCF-09E531F9FA9A}" destId="{2FB53D09-20E9-452A-92E7-C162F6B27F12}" srcOrd="0" destOrd="0" presId="urn:microsoft.com/office/officeart/2018/2/layout/IconVerticalSolidList"/>
    <dgm:cxn modelId="{871A98EF-8DAB-4B6A-8FAA-F9478350FF34}" type="presParOf" srcId="{2FB53D09-20E9-452A-92E7-C162F6B27F12}" destId="{0BC06C31-4651-4BFF-A328-DDBEAEB6773B}" srcOrd="0" destOrd="0" presId="urn:microsoft.com/office/officeart/2018/2/layout/IconVerticalSolidList"/>
    <dgm:cxn modelId="{71B05AB2-DB48-4DB0-A447-8D795EB8C316}" type="presParOf" srcId="{2FB53D09-20E9-452A-92E7-C162F6B27F12}" destId="{5F877FA8-9950-4B00-BB3F-30824875BA00}" srcOrd="1" destOrd="0" presId="urn:microsoft.com/office/officeart/2018/2/layout/IconVerticalSolidList"/>
    <dgm:cxn modelId="{BF59395E-3730-41AB-9A8A-4F717D511815}" type="presParOf" srcId="{2FB53D09-20E9-452A-92E7-C162F6B27F12}" destId="{BCC5252F-3065-41F6-95A4-1D73FD986152}" srcOrd="2" destOrd="0" presId="urn:microsoft.com/office/officeart/2018/2/layout/IconVerticalSolidList"/>
    <dgm:cxn modelId="{F1476463-CF0F-44A5-8F86-025710F4BA2C}" type="presParOf" srcId="{2FB53D09-20E9-452A-92E7-C162F6B27F12}" destId="{8FA91C2E-44BB-4EB0-90C5-3DFA7A39063E}" srcOrd="3" destOrd="0" presId="urn:microsoft.com/office/officeart/2018/2/layout/IconVerticalSolidList"/>
    <dgm:cxn modelId="{EFC3EFD1-4609-4A1C-AE86-2BB9D7C0ED1E}" type="presParOf" srcId="{C9F7837A-1931-418D-AFCF-09E531F9FA9A}" destId="{409418A5-3695-4E49-8008-51CEC2E67778}" srcOrd="1" destOrd="0" presId="urn:microsoft.com/office/officeart/2018/2/layout/IconVerticalSolidList"/>
    <dgm:cxn modelId="{6FAA34A3-A509-458A-9C0D-4C2880D6CF10}" type="presParOf" srcId="{C9F7837A-1931-418D-AFCF-09E531F9FA9A}" destId="{AB390B50-53D3-4B46-A8AD-F1B0D4F9082F}" srcOrd="2" destOrd="0" presId="urn:microsoft.com/office/officeart/2018/2/layout/IconVerticalSolidList"/>
    <dgm:cxn modelId="{A0F67284-7EF9-41D5-ADF4-97E870BBAFFD}" type="presParOf" srcId="{AB390B50-53D3-4B46-A8AD-F1B0D4F9082F}" destId="{0F3AE8B0-5AEF-49AC-A3EA-DD3DE3AB6DD2}" srcOrd="0" destOrd="0" presId="urn:microsoft.com/office/officeart/2018/2/layout/IconVerticalSolidList"/>
    <dgm:cxn modelId="{2A7C767C-5711-4BD6-A602-A638AA850903}" type="presParOf" srcId="{AB390B50-53D3-4B46-A8AD-F1B0D4F9082F}" destId="{B7B81A86-89D9-4141-BB41-302920BA6738}" srcOrd="1" destOrd="0" presId="urn:microsoft.com/office/officeart/2018/2/layout/IconVerticalSolidList"/>
    <dgm:cxn modelId="{B3558262-44F0-4562-8C8F-5DFB58BB7198}" type="presParOf" srcId="{AB390B50-53D3-4B46-A8AD-F1B0D4F9082F}" destId="{01168494-C1D1-47B7-B5C9-FCDA429F1A19}" srcOrd="2" destOrd="0" presId="urn:microsoft.com/office/officeart/2018/2/layout/IconVerticalSolidList"/>
    <dgm:cxn modelId="{FD8F9EB3-763D-4205-832E-7764691D489F}" type="presParOf" srcId="{AB390B50-53D3-4B46-A8AD-F1B0D4F9082F}" destId="{B3AA2EAC-695F-4ADB-96FD-D17E4A7B4D4E}" srcOrd="3" destOrd="0" presId="urn:microsoft.com/office/officeart/2018/2/layout/IconVerticalSolidList"/>
    <dgm:cxn modelId="{705F24F4-8D15-4F0B-808C-D53AD854FBDC}" type="presParOf" srcId="{C9F7837A-1931-418D-AFCF-09E531F9FA9A}" destId="{6BFCC6F4-C46C-4196-83AD-075B2FC3FB73}" srcOrd="3" destOrd="0" presId="urn:microsoft.com/office/officeart/2018/2/layout/IconVerticalSolidList"/>
    <dgm:cxn modelId="{57258E25-9DF2-4C36-9CD7-39B2B491B214}" type="presParOf" srcId="{C9F7837A-1931-418D-AFCF-09E531F9FA9A}" destId="{E5E8F925-BA0E-429B-BC97-2B5570BEC4DC}" srcOrd="4" destOrd="0" presId="urn:microsoft.com/office/officeart/2018/2/layout/IconVerticalSolidList"/>
    <dgm:cxn modelId="{E831723F-65D9-4094-AF0C-D49A625EECC9}" type="presParOf" srcId="{E5E8F925-BA0E-429B-BC97-2B5570BEC4DC}" destId="{1BCDF465-BAFE-4E65-88D9-AC02F5478C2D}" srcOrd="0" destOrd="0" presId="urn:microsoft.com/office/officeart/2018/2/layout/IconVerticalSolidList"/>
    <dgm:cxn modelId="{A1B398F0-A407-4A7B-BECF-D5D6D2383EC1}" type="presParOf" srcId="{E5E8F925-BA0E-429B-BC97-2B5570BEC4DC}" destId="{EE9A3CCD-A9F7-461B-8C57-FF744AAA981C}" srcOrd="1" destOrd="0" presId="urn:microsoft.com/office/officeart/2018/2/layout/IconVerticalSolidList"/>
    <dgm:cxn modelId="{9192BE0A-56EE-4214-9BD6-C69B88B07C51}" type="presParOf" srcId="{E5E8F925-BA0E-429B-BC97-2B5570BEC4DC}" destId="{ED42C1B1-6458-4108-A020-A73687C926B8}" srcOrd="2" destOrd="0" presId="urn:microsoft.com/office/officeart/2018/2/layout/IconVerticalSolidList"/>
    <dgm:cxn modelId="{CEDAB288-5E03-4C59-AC13-4BFB2D31F03C}" type="presParOf" srcId="{E5E8F925-BA0E-429B-BC97-2B5570BEC4DC}" destId="{F675A032-87F8-455F-8219-B63B517E6F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225CDB-16DD-48C6-AA29-FC6CDA5344D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1D58DA6-30A3-4076-B8EB-836E8B4DF516}">
      <dgm:prSet/>
      <dgm:spPr/>
      <dgm:t>
        <a:bodyPr/>
        <a:lstStyle/>
        <a:p>
          <a:pPr>
            <a:defRPr cap="all"/>
          </a:pPr>
          <a:r>
            <a:rPr lang="en-US" b="0" i="0" baseline="0"/>
            <a:t>Could be adapted for different industries or markets</a:t>
          </a:r>
          <a:endParaRPr lang="en-US"/>
        </a:p>
      </dgm:t>
    </dgm:pt>
    <dgm:pt modelId="{323D868E-3705-41E7-8AF4-4A155FA57472}" type="parTrans" cxnId="{D4E4966C-3A8A-479F-8869-D57FF411D24C}">
      <dgm:prSet/>
      <dgm:spPr/>
      <dgm:t>
        <a:bodyPr/>
        <a:lstStyle/>
        <a:p>
          <a:endParaRPr lang="en-US"/>
        </a:p>
      </dgm:t>
    </dgm:pt>
    <dgm:pt modelId="{D36258A0-C6D8-4BD5-A668-8F9FA37BA61E}" type="sibTrans" cxnId="{D4E4966C-3A8A-479F-8869-D57FF411D24C}">
      <dgm:prSet/>
      <dgm:spPr/>
      <dgm:t>
        <a:bodyPr/>
        <a:lstStyle/>
        <a:p>
          <a:endParaRPr lang="en-US"/>
        </a:p>
      </dgm:t>
    </dgm:pt>
    <dgm:pt modelId="{3BF9C5C3-A9DD-4093-B8F7-0B9F6237D395}">
      <dgm:prSet/>
      <dgm:spPr/>
      <dgm:t>
        <a:bodyPr/>
        <a:lstStyle/>
        <a:p>
          <a:pPr>
            <a:defRPr cap="all"/>
          </a:pPr>
          <a:r>
            <a:rPr lang="en-US" b="0" i="0" baseline="0"/>
            <a:t>Financial institutions could integrate the model into risk assessment frameworks</a:t>
          </a:r>
          <a:endParaRPr lang="en-US"/>
        </a:p>
      </dgm:t>
    </dgm:pt>
    <dgm:pt modelId="{4815B387-3B52-47F8-BCD6-3D47A24AACD2}" type="parTrans" cxnId="{DCD03059-6FB8-4CFE-907C-F41FAA4C5071}">
      <dgm:prSet/>
      <dgm:spPr/>
      <dgm:t>
        <a:bodyPr/>
        <a:lstStyle/>
        <a:p>
          <a:endParaRPr lang="en-US"/>
        </a:p>
      </dgm:t>
    </dgm:pt>
    <dgm:pt modelId="{BB8D95C5-FF1C-4D81-9CAB-CA65A842CFBB}" type="sibTrans" cxnId="{DCD03059-6FB8-4CFE-907C-F41FAA4C5071}">
      <dgm:prSet/>
      <dgm:spPr/>
      <dgm:t>
        <a:bodyPr/>
        <a:lstStyle/>
        <a:p>
          <a:endParaRPr lang="en-US"/>
        </a:p>
      </dgm:t>
    </dgm:pt>
    <dgm:pt modelId="{884F2F3B-E6C3-4501-9AC8-0F366D216D05}">
      <dgm:prSet/>
      <dgm:spPr/>
      <dgm:t>
        <a:bodyPr/>
        <a:lstStyle/>
        <a:p>
          <a:pPr>
            <a:defRPr cap="all"/>
          </a:pPr>
          <a:r>
            <a:rPr lang="en-US" b="0" i="0" baseline="0"/>
            <a:t>Need to address class bias and improve recall for bankrupt companies </a:t>
          </a:r>
          <a:endParaRPr lang="en-US"/>
        </a:p>
      </dgm:t>
    </dgm:pt>
    <dgm:pt modelId="{D785669B-1024-47ED-B6E9-5CD67FDD1D43}" type="parTrans" cxnId="{22C4E945-607F-44F3-A1CF-9BE286EDB77E}">
      <dgm:prSet/>
      <dgm:spPr/>
      <dgm:t>
        <a:bodyPr/>
        <a:lstStyle/>
        <a:p>
          <a:endParaRPr lang="en-US"/>
        </a:p>
      </dgm:t>
    </dgm:pt>
    <dgm:pt modelId="{7B2FB110-DE56-4C0F-AFD9-7581C6221511}" type="sibTrans" cxnId="{22C4E945-607F-44F3-A1CF-9BE286EDB77E}">
      <dgm:prSet/>
      <dgm:spPr/>
      <dgm:t>
        <a:bodyPr/>
        <a:lstStyle/>
        <a:p>
          <a:endParaRPr lang="en-US"/>
        </a:p>
      </dgm:t>
    </dgm:pt>
    <dgm:pt modelId="{CED0E9CA-92B0-48FD-91F6-1C2378CF27C9}" type="pres">
      <dgm:prSet presAssocID="{94225CDB-16DD-48C6-AA29-FC6CDA5344D0}" presName="root" presStyleCnt="0">
        <dgm:presLayoutVars>
          <dgm:dir/>
          <dgm:resizeHandles val="exact"/>
        </dgm:presLayoutVars>
      </dgm:prSet>
      <dgm:spPr/>
    </dgm:pt>
    <dgm:pt modelId="{2F403F03-CB7D-4FBC-A3AF-C5E4828F046A}" type="pres">
      <dgm:prSet presAssocID="{11D58DA6-30A3-4076-B8EB-836E8B4DF516}" presName="compNode" presStyleCnt="0"/>
      <dgm:spPr/>
    </dgm:pt>
    <dgm:pt modelId="{2FFF4238-B200-495E-B396-9CC498A0DD55}" type="pres">
      <dgm:prSet presAssocID="{11D58DA6-30A3-4076-B8EB-836E8B4DF51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9E43721-DD0E-4B6F-880B-C6FE4E3D0656}" type="pres">
      <dgm:prSet presAssocID="{11D58DA6-30A3-4076-B8EB-836E8B4DF51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416B0C76-48B7-4DA0-B42F-4D961366FA52}" type="pres">
      <dgm:prSet presAssocID="{11D58DA6-30A3-4076-B8EB-836E8B4DF516}" presName="spaceRect" presStyleCnt="0"/>
      <dgm:spPr/>
    </dgm:pt>
    <dgm:pt modelId="{6C10767E-F98A-4CEE-92CF-61792DBE2261}" type="pres">
      <dgm:prSet presAssocID="{11D58DA6-30A3-4076-B8EB-836E8B4DF516}" presName="textRect" presStyleLbl="revTx" presStyleIdx="0" presStyleCnt="3">
        <dgm:presLayoutVars>
          <dgm:chMax val="1"/>
          <dgm:chPref val="1"/>
        </dgm:presLayoutVars>
      </dgm:prSet>
      <dgm:spPr/>
    </dgm:pt>
    <dgm:pt modelId="{7046C56C-661C-4B11-AD8E-C2BF87122F2A}" type="pres">
      <dgm:prSet presAssocID="{D36258A0-C6D8-4BD5-A668-8F9FA37BA61E}" presName="sibTrans" presStyleCnt="0"/>
      <dgm:spPr/>
    </dgm:pt>
    <dgm:pt modelId="{C60DAAAC-B63F-4FDA-B3C8-8A129084DE66}" type="pres">
      <dgm:prSet presAssocID="{3BF9C5C3-A9DD-4093-B8F7-0B9F6237D395}" presName="compNode" presStyleCnt="0"/>
      <dgm:spPr/>
    </dgm:pt>
    <dgm:pt modelId="{BA1CBD3B-D668-4E22-B284-BA0CB2314F44}" type="pres">
      <dgm:prSet presAssocID="{3BF9C5C3-A9DD-4093-B8F7-0B9F6237D39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0A534B7-AFB4-4E95-A9FC-CDDF7BBCCA64}" type="pres">
      <dgm:prSet presAssocID="{3BF9C5C3-A9DD-4093-B8F7-0B9F6237D39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4920A057-2394-4DBA-A91F-AE0AD99B30A3}" type="pres">
      <dgm:prSet presAssocID="{3BF9C5C3-A9DD-4093-B8F7-0B9F6237D395}" presName="spaceRect" presStyleCnt="0"/>
      <dgm:spPr/>
    </dgm:pt>
    <dgm:pt modelId="{42755A07-FADD-4FCA-A3B4-CC29B437E5CC}" type="pres">
      <dgm:prSet presAssocID="{3BF9C5C3-A9DD-4093-B8F7-0B9F6237D395}" presName="textRect" presStyleLbl="revTx" presStyleIdx="1" presStyleCnt="3">
        <dgm:presLayoutVars>
          <dgm:chMax val="1"/>
          <dgm:chPref val="1"/>
        </dgm:presLayoutVars>
      </dgm:prSet>
      <dgm:spPr/>
    </dgm:pt>
    <dgm:pt modelId="{41E20921-51FB-4F45-B12E-ECD28C41EA8B}" type="pres">
      <dgm:prSet presAssocID="{BB8D95C5-FF1C-4D81-9CAB-CA65A842CFBB}" presName="sibTrans" presStyleCnt="0"/>
      <dgm:spPr/>
    </dgm:pt>
    <dgm:pt modelId="{05283801-CD44-4C9C-BC83-8437D775D0A1}" type="pres">
      <dgm:prSet presAssocID="{884F2F3B-E6C3-4501-9AC8-0F366D216D05}" presName="compNode" presStyleCnt="0"/>
      <dgm:spPr/>
    </dgm:pt>
    <dgm:pt modelId="{6E3EC79E-D1A3-40B2-8D9C-AC3EF95B6031}" type="pres">
      <dgm:prSet presAssocID="{884F2F3B-E6C3-4501-9AC8-0F366D216D05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B2DFE5B-AFC3-452F-BF2C-3800DB99EA1B}" type="pres">
      <dgm:prSet presAssocID="{884F2F3B-E6C3-4501-9AC8-0F366D216D0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344B16-35EA-4334-9A5C-22802058F6FD}" type="pres">
      <dgm:prSet presAssocID="{884F2F3B-E6C3-4501-9AC8-0F366D216D05}" presName="spaceRect" presStyleCnt="0"/>
      <dgm:spPr/>
    </dgm:pt>
    <dgm:pt modelId="{4207553A-A268-4A2D-B527-57906AE635F2}" type="pres">
      <dgm:prSet presAssocID="{884F2F3B-E6C3-4501-9AC8-0F366D216D0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DD2795D-A30B-477A-95A0-765C14702ADA}" type="presOf" srcId="{884F2F3B-E6C3-4501-9AC8-0F366D216D05}" destId="{4207553A-A268-4A2D-B527-57906AE635F2}" srcOrd="0" destOrd="0" presId="urn:microsoft.com/office/officeart/2018/5/layout/IconLeafLabelList"/>
    <dgm:cxn modelId="{22C4E945-607F-44F3-A1CF-9BE286EDB77E}" srcId="{94225CDB-16DD-48C6-AA29-FC6CDA5344D0}" destId="{884F2F3B-E6C3-4501-9AC8-0F366D216D05}" srcOrd="2" destOrd="0" parTransId="{D785669B-1024-47ED-B6E9-5CD67FDD1D43}" sibTransId="{7B2FB110-DE56-4C0F-AFD9-7581C6221511}"/>
    <dgm:cxn modelId="{D4E4966C-3A8A-479F-8869-D57FF411D24C}" srcId="{94225CDB-16DD-48C6-AA29-FC6CDA5344D0}" destId="{11D58DA6-30A3-4076-B8EB-836E8B4DF516}" srcOrd="0" destOrd="0" parTransId="{323D868E-3705-41E7-8AF4-4A155FA57472}" sibTransId="{D36258A0-C6D8-4BD5-A668-8F9FA37BA61E}"/>
    <dgm:cxn modelId="{BD8D0077-4A5C-4638-A5D0-829AF890D7A5}" type="presOf" srcId="{11D58DA6-30A3-4076-B8EB-836E8B4DF516}" destId="{6C10767E-F98A-4CEE-92CF-61792DBE2261}" srcOrd="0" destOrd="0" presId="urn:microsoft.com/office/officeart/2018/5/layout/IconLeafLabelList"/>
    <dgm:cxn modelId="{DCD03059-6FB8-4CFE-907C-F41FAA4C5071}" srcId="{94225CDB-16DD-48C6-AA29-FC6CDA5344D0}" destId="{3BF9C5C3-A9DD-4093-B8F7-0B9F6237D395}" srcOrd="1" destOrd="0" parTransId="{4815B387-3B52-47F8-BCD6-3D47A24AACD2}" sibTransId="{BB8D95C5-FF1C-4D81-9CAB-CA65A842CFBB}"/>
    <dgm:cxn modelId="{635FEBC6-2534-448C-B02C-FCF059FA55D8}" type="presOf" srcId="{94225CDB-16DD-48C6-AA29-FC6CDA5344D0}" destId="{CED0E9CA-92B0-48FD-91F6-1C2378CF27C9}" srcOrd="0" destOrd="0" presId="urn:microsoft.com/office/officeart/2018/5/layout/IconLeafLabelList"/>
    <dgm:cxn modelId="{207C4AC8-FF10-45B2-8783-EA30867966A0}" type="presOf" srcId="{3BF9C5C3-A9DD-4093-B8F7-0B9F6237D395}" destId="{42755A07-FADD-4FCA-A3B4-CC29B437E5CC}" srcOrd="0" destOrd="0" presId="urn:microsoft.com/office/officeart/2018/5/layout/IconLeafLabelList"/>
    <dgm:cxn modelId="{35A2B260-ED82-4B8D-A2E3-D358253EB133}" type="presParOf" srcId="{CED0E9CA-92B0-48FD-91F6-1C2378CF27C9}" destId="{2F403F03-CB7D-4FBC-A3AF-C5E4828F046A}" srcOrd="0" destOrd="0" presId="urn:microsoft.com/office/officeart/2018/5/layout/IconLeafLabelList"/>
    <dgm:cxn modelId="{B295169B-767F-4836-9EFB-17B09EF6B865}" type="presParOf" srcId="{2F403F03-CB7D-4FBC-A3AF-C5E4828F046A}" destId="{2FFF4238-B200-495E-B396-9CC498A0DD55}" srcOrd="0" destOrd="0" presId="urn:microsoft.com/office/officeart/2018/5/layout/IconLeafLabelList"/>
    <dgm:cxn modelId="{5AF75788-30DD-4B9A-B9B4-26A07EB9ADFC}" type="presParOf" srcId="{2F403F03-CB7D-4FBC-A3AF-C5E4828F046A}" destId="{F9E43721-DD0E-4B6F-880B-C6FE4E3D0656}" srcOrd="1" destOrd="0" presId="urn:microsoft.com/office/officeart/2018/5/layout/IconLeafLabelList"/>
    <dgm:cxn modelId="{2DB6CF1C-4BD7-4A2B-97E6-39C01B5311F6}" type="presParOf" srcId="{2F403F03-CB7D-4FBC-A3AF-C5E4828F046A}" destId="{416B0C76-48B7-4DA0-B42F-4D961366FA52}" srcOrd="2" destOrd="0" presId="urn:microsoft.com/office/officeart/2018/5/layout/IconLeafLabelList"/>
    <dgm:cxn modelId="{78F14755-55E5-4B83-B740-C222654C3ADB}" type="presParOf" srcId="{2F403F03-CB7D-4FBC-A3AF-C5E4828F046A}" destId="{6C10767E-F98A-4CEE-92CF-61792DBE2261}" srcOrd="3" destOrd="0" presId="urn:microsoft.com/office/officeart/2018/5/layout/IconLeafLabelList"/>
    <dgm:cxn modelId="{4B78E916-152A-491D-8972-3E26878A6B62}" type="presParOf" srcId="{CED0E9CA-92B0-48FD-91F6-1C2378CF27C9}" destId="{7046C56C-661C-4B11-AD8E-C2BF87122F2A}" srcOrd="1" destOrd="0" presId="urn:microsoft.com/office/officeart/2018/5/layout/IconLeafLabelList"/>
    <dgm:cxn modelId="{BF0BEFEE-F858-4ED6-B9FE-9AA07D3052A0}" type="presParOf" srcId="{CED0E9CA-92B0-48FD-91F6-1C2378CF27C9}" destId="{C60DAAAC-B63F-4FDA-B3C8-8A129084DE66}" srcOrd="2" destOrd="0" presId="urn:microsoft.com/office/officeart/2018/5/layout/IconLeafLabelList"/>
    <dgm:cxn modelId="{320825BC-B1C0-43AA-A91E-7675AD95BB61}" type="presParOf" srcId="{C60DAAAC-B63F-4FDA-B3C8-8A129084DE66}" destId="{BA1CBD3B-D668-4E22-B284-BA0CB2314F44}" srcOrd="0" destOrd="0" presId="urn:microsoft.com/office/officeart/2018/5/layout/IconLeafLabelList"/>
    <dgm:cxn modelId="{DA8682C8-218F-47F8-9DEE-5F3FFA3E8EF0}" type="presParOf" srcId="{C60DAAAC-B63F-4FDA-B3C8-8A129084DE66}" destId="{30A534B7-AFB4-4E95-A9FC-CDDF7BBCCA64}" srcOrd="1" destOrd="0" presId="urn:microsoft.com/office/officeart/2018/5/layout/IconLeafLabelList"/>
    <dgm:cxn modelId="{3E8A12B8-8223-41E4-B397-8E039877C51B}" type="presParOf" srcId="{C60DAAAC-B63F-4FDA-B3C8-8A129084DE66}" destId="{4920A057-2394-4DBA-A91F-AE0AD99B30A3}" srcOrd="2" destOrd="0" presId="urn:microsoft.com/office/officeart/2018/5/layout/IconLeafLabelList"/>
    <dgm:cxn modelId="{AD5DD80E-BE99-40CD-A19F-1C96794FDAB2}" type="presParOf" srcId="{C60DAAAC-B63F-4FDA-B3C8-8A129084DE66}" destId="{42755A07-FADD-4FCA-A3B4-CC29B437E5CC}" srcOrd="3" destOrd="0" presId="urn:microsoft.com/office/officeart/2018/5/layout/IconLeafLabelList"/>
    <dgm:cxn modelId="{C13B14A7-8390-4A92-9292-D2ACD2CA647A}" type="presParOf" srcId="{CED0E9CA-92B0-48FD-91F6-1C2378CF27C9}" destId="{41E20921-51FB-4F45-B12E-ECD28C41EA8B}" srcOrd="3" destOrd="0" presId="urn:microsoft.com/office/officeart/2018/5/layout/IconLeafLabelList"/>
    <dgm:cxn modelId="{D21D2BF1-43EB-4C9D-A280-DD57684FC816}" type="presParOf" srcId="{CED0E9CA-92B0-48FD-91F6-1C2378CF27C9}" destId="{05283801-CD44-4C9C-BC83-8437D775D0A1}" srcOrd="4" destOrd="0" presId="urn:microsoft.com/office/officeart/2018/5/layout/IconLeafLabelList"/>
    <dgm:cxn modelId="{A365D730-4A38-4BD7-8E04-C417FFDB8854}" type="presParOf" srcId="{05283801-CD44-4C9C-BC83-8437D775D0A1}" destId="{6E3EC79E-D1A3-40B2-8D9C-AC3EF95B6031}" srcOrd="0" destOrd="0" presId="urn:microsoft.com/office/officeart/2018/5/layout/IconLeafLabelList"/>
    <dgm:cxn modelId="{C40582D2-F911-4F2B-8028-E13EB2B73C35}" type="presParOf" srcId="{05283801-CD44-4C9C-BC83-8437D775D0A1}" destId="{FB2DFE5B-AFC3-452F-BF2C-3800DB99EA1B}" srcOrd="1" destOrd="0" presId="urn:microsoft.com/office/officeart/2018/5/layout/IconLeafLabelList"/>
    <dgm:cxn modelId="{4ED27E99-0E6D-4E92-93D2-34BE76C5D802}" type="presParOf" srcId="{05283801-CD44-4C9C-BC83-8437D775D0A1}" destId="{97344B16-35EA-4334-9A5C-22802058F6FD}" srcOrd="2" destOrd="0" presId="urn:microsoft.com/office/officeart/2018/5/layout/IconLeafLabelList"/>
    <dgm:cxn modelId="{C6B57B82-6144-4CC4-A5AA-2D3344616F7C}" type="presParOf" srcId="{05283801-CD44-4C9C-BC83-8437D775D0A1}" destId="{4207553A-A268-4A2D-B527-57906AE635F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E4DAA53-13DF-4B77-85DB-57F8544F0233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3FC1C99-CE87-49C9-A57A-3C8ACFBED914}">
      <dgm:prSet/>
      <dgm:spPr/>
      <dgm:t>
        <a:bodyPr/>
        <a:lstStyle/>
        <a:p>
          <a:r>
            <a:rPr lang="en-US" b="0" i="0" baseline="0"/>
            <a:t>Strong overall accuracy but weak performance in predicting bankrupt companies</a:t>
          </a:r>
          <a:endParaRPr lang="en-US"/>
        </a:p>
      </dgm:t>
    </dgm:pt>
    <dgm:pt modelId="{FBBE5E83-A349-4B36-A595-E68E4E09E19F}" type="parTrans" cxnId="{FE5C9DD9-B2A6-4960-8B6E-2F55322A937D}">
      <dgm:prSet/>
      <dgm:spPr/>
      <dgm:t>
        <a:bodyPr/>
        <a:lstStyle/>
        <a:p>
          <a:endParaRPr lang="en-US"/>
        </a:p>
      </dgm:t>
    </dgm:pt>
    <dgm:pt modelId="{B5A26960-83C5-4A66-B23E-1F34FA2948C1}" type="sibTrans" cxnId="{FE5C9DD9-B2A6-4960-8B6E-2F55322A937D}">
      <dgm:prSet/>
      <dgm:spPr/>
      <dgm:t>
        <a:bodyPr/>
        <a:lstStyle/>
        <a:p>
          <a:endParaRPr lang="en-US"/>
        </a:p>
      </dgm:t>
    </dgm:pt>
    <dgm:pt modelId="{03ACE5C0-7DA0-4599-BE65-7865DDB5F321}">
      <dgm:prSet/>
      <dgm:spPr/>
      <dgm:t>
        <a:bodyPr/>
        <a:lstStyle/>
        <a:p>
          <a:r>
            <a:rPr lang="en-US" b="0" i="0" baseline="0"/>
            <a:t>Significant predictors identified, but model improvement is needed for practical application</a:t>
          </a:r>
          <a:endParaRPr lang="en-US"/>
        </a:p>
      </dgm:t>
    </dgm:pt>
    <dgm:pt modelId="{55D83B53-2871-4BFD-90F7-CD20CEE1639D}" type="parTrans" cxnId="{3EEB62B6-4C0D-4167-97FE-A334B28926C8}">
      <dgm:prSet/>
      <dgm:spPr/>
      <dgm:t>
        <a:bodyPr/>
        <a:lstStyle/>
        <a:p>
          <a:endParaRPr lang="en-US"/>
        </a:p>
      </dgm:t>
    </dgm:pt>
    <dgm:pt modelId="{28D35C0F-16A4-4C70-A43E-27E2D8F82F42}" type="sibTrans" cxnId="{3EEB62B6-4C0D-4167-97FE-A334B28926C8}">
      <dgm:prSet/>
      <dgm:spPr/>
      <dgm:t>
        <a:bodyPr/>
        <a:lstStyle/>
        <a:p>
          <a:endParaRPr lang="en-US"/>
        </a:p>
      </dgm:t>
    </dgm:pt>
    <dgm:pt modelId="{B644FC3F-69AD-4D29-84BC-FF1EF0EB064C}">
      <dgm:prSet/>
      <dgm:spPr/>
      <dgm:t>
        <a:bodyPr/>
        <a:lstStyle/>
        <a:p>
          <a:r>
            <a:rPr lang="en-US" b="0" i="0" baseline="0"/>
            <a:t>Ethical considerations important for implementation </a:t>
          </a:r>
          <a:endParaRPr lang="en-US"/>
        </a:p>
      </dgm:t>
    </dgm:pt>
    <dgm:pt modelId="{1934864A-8DCE-4EFA-9726-94E4555912D2}" type="parTrans" cxnId="{97C3C1BA-765E-4163-BCC7-8373852386DE}">
      <dgm:prSet/>
      <dgm:spPr/>
      <dgm:t>
        <a:bodyPr/>
        <a:lstStyle/>
        <a:p>
          <a:endParaRPr lang="en-US"/>
        </a:p>
      </dgm:t>
    </dgm:pt>
    <dgm:pt modelId="{6817E4CC-7DB7-4294-81A2-8B2D8CD01F1E}" type="sibTrans" cxnId="{97C3C1BA-765E-4163-BCC7-8373852386DE}">
      <dgm:prSet/>
      <dgm:spPr/>
      <dgm:t>
        <a:bodyPr/>
        <a:lstStyle/>
        <a:p>
          <a:endParaRPr lang="en-US"/>
        </a:p>
      </dgm:t>
    </dgm:pt>
    <dgm:pt modelId="{27F03815-09E5-4E59-AE2F-24A0DFCED9F8}" type="pres">
      <dgm:prSet presAssocID="{5E4DAA53-13DF-4B77-85DB-57F8544F0233}" presName="vert0" presStyleCnt="0">
        <dgm:presLayoutVars>
          <dgm:dir/>
          <dgm:animOne val="branch"/>
          <dgm:animLvl val="lvl"/>
        </dgm:presLayoutVars>
      </dgm:prSet>
      <dgm:spPr/>
    </dgm:pt>
    <dgm:pt modelId="{CEA906DE-B51E-4F9E-9606-7543493C1083}" type="pres">
      <dgm:prSet presAssocID="{63FC1C99-CE87-49C9-A57A-3C8ACFBED914}" presName="thickLine" presStyleLbl="alignNode1" presStyleIdx="0" presStyleCnt="3"/>
      <dgm:spPr/>
    </dgm:pt>
    <dgm:pt modelId="{010905B0-EB29-4EFF-8042-9382D514E7C4}" type="pres">
      <dgm:prSet presAssocID="{63FC1C99-CE87-49C9-A57A-3C8ACFBED914}" presName="horz1" presStyleCnt="0"/>
      <dgm:spPr/>
    </dgm:pt>
    <dgm:pt modelId="{D79B3F3A-3461-4EEE-B045-4E789DB005A5}" type="pres">
      <dgm:prSet presAssocID="{63FC1C99-CE87-49C9-A57A-3C8ACFBED914}" presName="tx1" presStyleLbl="revTx" presStyleIdx="0" presStyleCnt="3"/>
      <dgm:spPr/>
    </dgm:pt>
    <dgm:pt modelId="{82803D02-8A29-4D3E-8BE3-B3D9E1E5B8FE}" type="pres">
      <dgm:prSet presAssocID="{63FC1C99-CE87-49C9-A57A-3C8ACFBED914}" presName="vert1" presStyleCnt="0"/>
      <dgm:spPr/>
    </dgm:pt>
    <dgm:pt modelId="{10030B05-119F-438A-B2EA-DFD4017FF19E}" type="pres">
      <dgm:prSet presAssocID="{03ACE5C0-7DA0-4599-BE65-7865DDB5F321}" presName="thickLine" presStyleLbl="alignNode1" presStyleIdx="1" presStyleCnt="3"/>
      <dgm:spPr/>
    </dgm:pt>
    <dgm:pt modelId="{69BC8EDD-C3E6-495F-906B-7389CC6D31D0}" type="pres">
      <dgm:prSet presAssocID="{03ACE5C0-7DA0-4599-BE65-7865DDB5F321}" presName="horz1" presStyleCnt="0"/>
      <dgm:spPr/>
    </dgm:pt>
    <dgm:pt modelId="{041253C8-8ACE-4242-A4A2-0E31EBA63D03}" type="pres">
      <dgm:prSet presAssocID="{03ACE5C0-7DA0-4599-BE65-7865DDB5F321}" presName="tx1" presStyleLbl="revTx" presStyleIdx="1" presStyleCnt="3"/>
      <dgm:spPr/>
    </dgm:pt>
    <dgm:pt modelId="{6D1260AE-C140-4076-808C-433FD75CAFE6}" type="pres">
      <dgm:prSet presAssocID="{03ACE5C0-7DA0-4599-BE65-7865DDB5F321}" presName="vert1" presStyleCnt="0"/>
      <dgm:spPr/>
    </dgm:pt>
    <dgm:pt modelId="{90181DD8-2ACD-4C56-B3A2-1185A1C14CC3}" type="pres">
      <dgm:prSet presAssocID="{B644FC3F-69AD-4D29-84BC-FF1EF0EB064C}" presName="thickLine" presStyleLbl="alignNode1" presStyleIdx="2" presStyleCnt="3"/>
      <dgm:spPr/>
    </dgm:pt>
    <dgm:pt modelId="{C76AB07F-D436-49D4-87CD-9A993AAC0821}" type="pres">
      <dgm:prSet presAssocID="{B644FC3F-69AD-4D29-84BC-FF1EF0EB064C}" presName="horz1" presStyleCnt="0"/>
      <dgm:spPr/>
    </dgm:pt>
    <dgm:pt modelId="{91D5E9D2-9768-4181-9976-3C8CCF49B600}" type="pres">
      <dgm:prSet presAssocID="{B644FC3F-69AD-4D29-84BC-FF1EF0EB064C}" presName="tx1" presStyleLbl="revTx" presStyleIdx="2" presStyleCnt="3"/>
      <dgm:spPr/>
    </dgm:pt>
    <dgm:pt modelId="{6174ED33-5DE0-4CFA-81CE-1CCEE4006A18}" type="pres">
      <dgm:prSet presAssocID="{B644FC3F-69AD-4D29-84BC-FF1EF0EB064C}" presName="vert1" presStyleCnt="0"/>
      <dgm:spPr/>
    </dgm:pt>
  </dgm:ptLst>
  <dgm:cxnLst>
    <dgm:cxn modelId="{F01F2340-222D-458C-AAE1-547EF870B2B1}" type="presOf" srcId="{03ACE5C0-7DA0-4599-BE65-7865DDB5F321}" destId="{041253C8-8ACE-4242-A4A2-0E31EBA63D03}" srcOrd="0" destOrd="0" presId="urn:microsoft.com/office/officeart/2008/layout/LinedList"/>
    <dgm:cxn modelId="{EAA0B56B-D2D6-4E7C-8D0F-C6C989446B7D}" type="presOf" srcId="{5E4DAA53-13DF-4B77-85DB-57F8544F0233}" destId="{27F03815-09E5-4E59-AE2F-24A0DFCED9F8}" srcOrd="0" destOrd="0" presId="urn:microsoft.com/office/officeart/2008/layout/LinedList"/>
    <dgm:cxn modelId="{41EFE672-5CD1-4B1B-94C5-8554B38B9164}" type="presOf" srcId="{63FC1C99-CE87-49C9-A57A-3C8ACFBED914}" destId="{D79B3F3A-3461-4EEE-B045-4E789DB005A5}" srcOrd="0" destOrd="0" presId="urn:microsoft.com/office/officeart/2008/layout/LinedList"/>
    <dgm:cxn modelId="{B7495676-0779-4F63-BE80-5E9437404426}" type="presOf" srcId="{B644FC3F-69AD-4D29-84BC-FF1EF0EB064C}" destId="{91D5E9D2-9768-4181-9976-3C8CCF49B600}" srcOrd="0" destOrd="0" presId="urn:microsoft.com/office/officeart/2008/layout/LinedList"/>
    <dgm:cxn modelId="{3EEB62B6-4C0D-4167-97FE-A334B28926C8}" srcId="{5E4DAA53-13DF-4B77-85DB-57F8544F0233}" destId="{03ACE5C0-7DA0-4599-BE65-7865DDB5F321}" srcOrd="1" destOrd="0" parTransId="{55D83B53-2871-4BFD-90F7-CD20CEE1639D}" sibTransId="{28D35C0F-16A4-4C70-A43E-27E2D8F82F42}"/>
    <dgm:cxn modelId="{97C3C1BA-765E-4163-BCC7-8373852386DE}" srcId="{5E4DAA53-13DF-4B77-85DB-57F8544F0233}" destId="{B644FC3F-69AD-4D29-84BC-FF1EF0EB064C}" srcOrd="2" destOrd="0" parTransId="{1934864A-8DCE-4EFA-9726-94E4555912D2}" sibTransId="{6817E4CC-7DB7-4294-81A2-8B2D8CD01F1E}"/>
    <dgm:cxn modelId="{FE5C9DD9-B2A6-4960-8B6E-2F55322A937D}" srcId="{5E4DAA53-13DF-4B77-85DB-57F8544F0233}" destId="{63FC1C99-CE87-49C9-A57A-3C8ACFBED914}" srcOrd="0" destOrd="0" parTransId="{FBBE5E83-A349-4B36-A595-E68E4E09E19F}" sibTransId="{B5A26960-83C5-4A66-B23E-1F34FA2948C1}"/>
    <dgm:cxn modelId="{9C284968-ED83-4F88-A41B-75CC1606F738}" type="presParOf" srcId="{27F03815-09E5-4E59-AE2F-24A0DFCED9F8}" destId="{CEA906DE-B51E-4F9E-9606-7543493C1083}" srcOrd="0" destOrd="0" presId="urn:microsoft.com/office/officeart/2008/layout/LinedList"/>
    <dgm:cxn modelId="{45013064-8A9B-430B-9F21-3031463AF3B4}" type="presParOf" srcId="{27F03815-09E5-4E59-AE2F-24A0DFCED9F8}" destId="{010905B0-EB29-4EFF-8042-9382D514E7C4}" srcOrd="1" destOrd="0" presId="urn:microsoft.com/office/officeart/2008/layout/LinedList"/>
    <dgm:cxn modelId="{6C3668CA-B30A-411E-94FC-8341C9D9268A}" type="presParOf" srcId="{010905B0-EB29-4EFF-8042-9382D514E7C4}" destId="{D79B3F3A-3461-4EEE-B045-4E789DB005A5}" srcOrd="0" destOrd="0" presId="urn:microsoft.com/office/officeart/2008/layout/LinedList"/>
    <dgm:cxn modelId="{4C8133C8-EFE2-44C5-A39F-F354384C1E4A}" type="presParOf" srcId="{010905B0-EB29-4EFF-8042-9382D514E7C4}" destId="{82803D02-8A29-4D3E-8BE3-B3D9E1E5B8FE}" srcOrd="1" destOrd="0" presId="urn:microsoft.com/office/officeart/2008/layout/LinedList"/>
    <dgm:cxn modelId="{28276B9E-CD4F-48DF-AD00-18AD21FA78E5}" type="presParOf" srcId="{27F03815-09E5-4E59-AE2F-24A0DFCED9F8}" destId="{10030B05-119F-438A-B2EA-DFD4017FF19E}" srcOrd="2" destOrd="0" presId="urn:microsoft.com/office/officeart/2008/layout/LinedList"/>
    <dgm:cxn modelId="{F49E6D72-3F5E-47DC-9D15-2244551BA832}" type="presParOf" srcId="{27F03815-09E5-4E59-AE2F-24A0DFCED9F8}" destId="{69BC8EDD-C3E6-495F-906B-7389CC6D31D0}" srcOrd="3" destOrd="0" presId="urn:microsoft.com/office/officeart/2008/layout/LinedList"/>
    <dgm:cxn modelId="{AF1A8F0B-5BE0-401B-952A-018E26462AB0}" type="presParOf" srcId="{69BC8EDD-C3E6-495F-906B-7389CC6D31D0}" destId="{041253C8-8ACE-4242-A4A2-0E31EBA63D03}" srcOrd="0" destOrd="0" presId="urn:microsoft.com/office/officeart/2008/layout/LinedList"/>
    <dgm:cxn modelId="{9E088AB3-2120-4D3B-9380-658DA47E73B9}" type="presParOf" srcId="{69BC8EDD-C3E6-495F-906B-7389CC6D31D0}" destId="{6D1260AE-C140-4076-808C-433FD75CAFE6}" srcOrd="1" destOrd="0" presId="urn:microsoft.com/office/officeart/2008/layout/LinedList"/>
    <dgm:cxn modelId="{E676D5A8-B962-4264-87DD-1216C1FF8773}" type="presParOf" srcId="{27F03815-09E5-4E59-AE2F-24A0DFCED9F8}" destId="{90181DD8-2ACD-4C56-B3A2-1185A1C14CC3}" srcOrd="4" destOrd="0" presId="urn:microsoft.com/office/officeart/2008/layout/LinedList"/>
    <dgm:cxn modelId="{874D9D97-F364-455F-98BE-0604667452E1}" type="presParOf" srcId="{27F03815-09E5-4E59-AE2F-24A0DFCED9F8}" destId="{C76AB07F-D436-49D4-87CD-9A993AAC0821}" srcOrd="5" destOrd="0" presId="urn:microsoft.com/office/officeart/2008/layout/LinedList"/>
    <dgm:cxn modelId="{250092BB-3C51-4EAE-BBBB-6BADA967FA5E}" type="presParOf" srcId="{C76AB07F-D436-49D4-87CD-9A993AAC0821}" destId="{91D5E9D2-9768-4181-9976-3C8CCF49B600}" srcOrd="0" destOrd="0" presId="urn:microsoft.com/office/officeart/2008/layout/LinedList"/>
    <dgm:cxn modelId="{57B99D08-CA2F-4F1F-8CB8-FDDA1B189F19}" type="presParOf" srcId="{C76AB07F-D436-49D4-87CD-9A993AAC0821}" destId="{6174ED33-5DE0-4CFA-81CE-1CCEE4006A1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B3A7A-B6EF-4B28-B859-71C555220D6F}">
      <dsp:nvSpPr>
        <dsp:cNvPr id="0" name=""/>
        <dsp:cNvSpPr/>
      </dsp:nvSpPr>
      <dsp:spPr>
        <a:xfrm>
          <a:off x="0" y="80644"/>
          <a:ext cx="6666833" cy="17046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"Bankruptcy" derives from Latin words "bancus" (bench) and "ruptus" (broken).</a:t>
          </a:r>
          <a:endParaRPr lang="en-US" sz="3100" kern="1200"/>
        </a:p>
      </dsp:txBody>
      <dsp:txXfrm>
        <a:off x="83216" y="163860"/>
        <a:ext cx="6500401" cy="1538258"/>
      </dsp:txXfrm>
    </dsp:sp>
    <dsp:sp modelId="{EE17BDEE-63EE-4ECF-B341-BA845C700D6E}">
      <dsp:nvSpPr>
        <dsp:cNvPr id="0" name=""/>
        <dsp:cNvSpPr/>
      </dsp:nvSpPr>
      <dsp:spPr>
        <a:xfrm>
          <a:off x="0" y="1874614"/>
          <a:ext cx="6666833" cy="170469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U.S. bankruptcy law evolved from a punitive system to a "fresh start" model.</a:t>
          </a:r>
          <a:endParaRPr lang="en-US" sz="3100" kern="1200"/>
        </a:p>
      </dsp:txBody>
      <dsp:txXfrm>
        <a:off x="83216" y="1957830"/>
        <a:ext cx="6500401" cy="1538258"/>
      </dsp:txXfrm>
    </dsp:sp>
    <dsp:sp modelId="{A0DE2539-0F26-41E5-B63C-B9F619C3CE7C}">
      <dsp:nvSpPr>
        <dsp:cNvPr id="0" name=""/>
        <dsp:cNvSpPr/>
      </dsp:nvSpPr>
      <dsp:spPr>
        <a:xfrm>
          <a:off x="0" y="3668585"/>
          <a:ext cx="6666833" cy="170469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SEC distinguishes between Chapter 11 (reorganization) and Chapter 7 (liquidation). </a:t>
          </a:r>
          <a:endParaRPr lang="en-US" sz="3100" kern="1200"/>
        </a:p>
      </dsp:txBody>
      <dsp:txXfrm>
        <a:off x="83216" y="3751801"/>
        <a:ext cx="6500401" cy="15382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36055-E73A-4576-9BDC-B464787FA637}">
      <dsp:nvSpPr>
        <dsp:cNvPr id="0" name=""/>
        <dsp:cNvSpPr/>
      </dsp:nvSpPr>
      <dsp:spPr>
        <a:xfrm>
          <a:off x="0" y="2663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6565E7-278B-4A98-8990-DBE3593BFBA5}">
      <dsp:nvSpPr>
        <dsp:cNvPr id="0" name=""/>
        <dsp:cNvSpPr/>
      </dsp:nvSpPr>
      <dsp:spPr>
        <a:xfrm>
          <a:off x="0" y="2663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Dataset from Kaggle (Utkarsh Singh)</a:t>
          </a:r>
          <a:endParaRPr lang="en-US" sz="3600" kern="1200"/>
        </a:p>
      </dsp:txBody>
      <dsp:txXfrm>
        <a:off x="0" y="2663"/>
        <a:ext cx="6666833" cy="1816197"/>
      </dsp:txXfrm>
    </dsp:sp>
    <dsp:sp modelId="{2FEA737A-FBC2-454E-8877-CC18AD860355}">
      <dsp:nvSpPr>
        <dsp:cNvPr id="0" name=""/>
        <dsp:cNvSpPr/>
      </dsp:nvSpPr>
      <dsp:spPr>
        <a:xfrm>
          <a:off x="0" y="1818861"/>
          <a:ext cx="666683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EB8A49-F659-45D1-8DCB-E3A714E36F06}">
      <dsp:nvSpPr>
        <dsp:cNvPr id="0" name=""/>
        <dsp:cNvSpPr/>
      </dsp:nvSpPr>
      <dsp:spPr>
        <a:xfrm>
          <a:off x="0" y="1818861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8,262 companies, 78,682 observations (1999-2018)</a:t>
          </a:r>
          <a:endParaRPr lang="en-US" sz="3600" kern="1200"/>
        </a:p>
      </dsp:txBody>
      <dsp:txXfrm>
        <a:off x="0" y="1818861"/>
        <a:ext cx="6666833" cy="1816197"/>
      </dsp:txXfrm>
    </dsp:sp>
    <dsp:sp modelId="{DBD91F75-C156-4B10-9095-0C4206697B02}">
      <dsp:nvSpPr>
        <dsp:cNvPr id="0" name=""/>
        <dsp:cNvSpPr/>
      </dsp:nvSpPr>
      <dsp:spPr>
        <a:xfrm>
          <a:off x="0" y="3635058"/>
          <a:ext cx="6666833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760353-CE60-429B-BB79-E25089AFA81A}">
      <dsp:nvSpPr>
        <dsp:cNvPr id="0" name=""/>
        <dsp:cNvSpPr/>
      </dsp:nvSpPr>
      <dsp:spPr>
        <a:xfrm>
          <a:off x="0" y="3635058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Removed company name and year, converted status labels to numerical values </a:t>
          </a:r>
          <a:endParaRPr lang="en-US" sz="3600" kern="1200"/>
        </a:p>
      </dsp:txBody>
      <dsp:txXfrm>
        <a:off x="0" y="3635058"/>
        <a:ext cx="6666833" cy="18161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EF264-E7CA-463D-B5BA-98A69CE5276B}">
      <dsp:nvSpPr>
        <dsp:cNvPr id="0" name=""/>
        <dsp:cNvSpPr/>
      </dsp:nvSpPr>
      <dsp:spPr>
        <a:xfrm>
          <a:off x="0" y="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8A5FA9-7858-4A67-9485-BFFE23171FF8}">
      <dsp:nvSpPr>
        <dsp:cNvPr id="0" name=""/>
        <dsp:cNvSpPr/>
      </dsp:nvSpPr>
      <dsp:spPr>
        <a:xfrm>
          <a:off x="0" y="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Data split into features (X) and target (y)</a:t>
          </a:r>
          <a:endParaRPr lang="en-US" sz="3100" kern="1200"/>
        </a:p>
      </dsp:txBody>
      <dsp:txXfrm>
        <a:off x="0" y="0"/>
        <a:ext cx="6666833" cy="1363480"/>
      </dsp:txXfrm>
    </dsp:sp>
    <dsp:sp modelId="{CDB0755B-D1C0-4AC0-B0EF-89A06063CB17}">
      <dsp:nvSpPr>
        <dsp:cNvPr id="0" name=""/>
        <dsp:cNvSpPr/>
      </dsp:nvSpPr>
      <dsp:spPr>
        <a:xfrm>
          <a:off x="0" y="136348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4A1971-8757-4898-A7E2-A638E5D064B8}">
      <dsp:nvSpPr>
        <dsp:cNvPr id="0" name=""/>
        <dsp:cNvSpPr/>
      </dsp:nvSpPr>
      <dsp:spPr>
        <a:xfrm>
          <a:off x="0" y="136348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80/20 split for training and testing</a:t>
          </a:r>
          <a:endParaRPr lang="en-US" sz="3100" kern="1200"/>
        </a:p>
      </dsp:txBody>
      <dsp:txXfrm>
        <a:off x="0" y="1363480"/>
        <a:ext cx="6666833" cy="1363480"/>
      </dsp:txXfrm>
    </dsp:sp>
    <dsp:sp modelId="{2107C546-FAA9-47CF-8EC8-F1D904435EC1}">
      <dsp:nvSpPr>
        <dsp:cNvPr id="0" name=""/>
        <dsp:cNvSpPr/>
      </dsp:nvSpPr>
      <dsp:spPr>
        <a:xfrm>
          <a:off x="0" y="272696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B999E7-DDD2-466B-98E5-E1443E41A666}">
      <dsp:nvSpPr>
        <dsp:cNvPr id="0" name=""/>
        <dsp:cNvSpPr/>
      </dsp:nvSpPr>
      <dsp:spPr>
        <a:xfrm>
          <a:off x="0" y="272696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LightGBM Classifier used for training</a:t>
          </a:r>
          <a:endParaRPr lang="en-US" sz="3100" kern="1200"/>
        </a:p>
      </dsp:txBody>
      <dsp:txXfrm>
        <a:off x="0" y="2726960"/>
        <a:ext cx="6666833" cy="1363480"/>
      </dsp:txXfrm>
    </dsp:sp>
    <dsp:sp modelId="{84C574A0-D71A-4355-AEFD-919F1CA2801E}">
      <dsp:nvSpPr>
        <dsp:cNvPr id="0" name=""/>
        <dsp:cNvSpPr/>
      </dsp:nvSpPr>
      <dsp:spPr>
        <a:xfrm>
          <a:off x="0" y="409044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7E2AC5-D835-47B4-AF1A-C72766A3B57A}">
      <dsp:nvSpPr>
        <dsp:cNvPr id="0" name=""/>
        <dsp:cNvSpPr/>
      </dsp:nvSpPr>
      <dsp:spPr>
        <a:xfrm>
          <a:off x="0" y="409044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Evaluation metrics: accuracy, confusion matrix, classification report </a:t>
          </a:r>
          <a:endParaRPr lang="en-US" sz="3100" kern="1200"/>
        </a:p>
      </dsp:txBody>
      <dsp:txXfrm>
        <a:off x="0" y="4090440"/>
        <a:ext cx="6666833" cy="13634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06C31-4651-4BFF-A328-DDBEAEB6773B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877FA8-9950-4B00-BB3F-30824875BA00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91C2E-44BB-4EB0-90C5-3DFA7A39063E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Class imbalance: More non-bankrupt companies than bankrupt</a:t>
          </a:r>
          <a:endParaRPr lang="en-US" sz="2500" kern="1200"/>
        </a:p>
      </dsp:txBody>
      <dsp:txXfrm>
        <a:off x="1435590" y="531"/>
        <a:ext cx="9080009" cy="1242935"/>
      </dsp:txXfrm>
    </dsp:sp>
    <dsp:sp modelId="{0F3AE8B0-5AEF-49AC-A3EA-DD3DE3AB6DD2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B81A86-89D9-4141-BB41-302920BA6738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A2EAC-695F-4ADB-96FD-D17E4A7B4D4E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Limited to NYSE and NASDAQ, between 1999-2018</a:t>
          </a:r>
          <a:endParaRPr lang="en-US" sz="2500" kern="1200"/>
        </a:p>
      </dsp:txBody>
      <dsp:txXfrm>
        <a:off x="1435590" y="1554201"/>
        <a:ext cx="9080009" cy="1242935"/>
      </dsp:txXfrm>
    </dsp:sp>
    <dsp:sp modelId="{1BCDF465-BAFE-4E65-88D9-AC02F5478C2D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A3CCD-A9F7-461B-8C57-FF744AAA981C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5A032-87F8-455F-8219-B63B517E6FE9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Model doesn’t account for qualitative factors like market sentiment or management decisions 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FF4238-B200-495E-B396-9CC498A0DD55}">
      <dsp:nvSpPr>
        <dsp:cNvPr id="0" name=""/>
        <dsp:cNvSpPr/>
      </dsp:nvSpPr>
      <dsp:spPr>
        <a:xfrm>
          <a:off x="718225" y="413831"/>
          <a:ext cx="1990125" cy="1990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E43721-DD0E-4B6F-880B-C6FE4E3D0656}">
      <dsp:nvSpPr>
        <dsp:cNvPr id="0" name=""/>
        <dsp:cNvSpPr/>
      </dsp:nvSpPr>
      <dsp:spPr>
        <a:xfrm>
          <a:off x="1142350" y="837956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0767E-F98A-4CEE-92CF-61792DBE2261}">
      <dsp:nvSpPr>
        <dsp:cNvPr id="0" name=""/>
        <dsp:cNvSpPr/>
      </dsp:nvSpPr>
      <dsp:spPr>
        <a:xfrm>
          <a:off x="82037" y="30238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baseline="0"/>
            <a:t>Could be adapted for different industries or markets</a:t>
          </a:r>
          <a:endParaRPr lang="en-US" sz="1700" kern="1200"/>
        </a:p>
      </dsp:txBody>
      <dsp:txXfrm>
        <a:off x="82037" y="3023832"/>
        <a:ext cx="3262500" cy="720000"/>
      </dsp:txXfrm>
    </dsp:sp>
    <dsp:sp modelId="{BA1CBD3B-D668-4E22-B284-BA0CB2314F44}">
      <dsp:nvSpPr>
        <dsp:cNvPr id="0" name=""/>
        <dsp:cNvSpPr/>
      </dsp:nvSpPr>
      <dsp:spPr>
        <a:xfrm>
          <a:off x="4551662" y="413831"/>
          <a:ext cx="1990125" cy="1990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534B7-AFB4-4E95-A9FC-CDDF7BBCCA64}">
      <dsp:nvSpPr>
        <dsp:cNvPr id="0" name=""/>
        <dsp:cNvSpPr/>
      </dsp:nvSpPr>
      <dsp:spPr>
        <a:xfrm>
          <a:off x="4975787" y="837956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55A07-FADD-4FCA-A3B4-CC29B437E5CC}">
      <dsp:nvSpPr>
        <dsp:cNvPr id="0" name=""/>
        <dsp:cNvSpPr/>
      </dsp:nvSpPr>
      <dsp:spPr>
        <a:xfrm>
          <a:off x="3915475" y="30238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baseline="0"/>
            <a:t>Financial institutions could integrate the model into risk assessment frameworks</a:t>
          </a:r>
          <a:endParaRPr lang="en-US" sz="1700" kern="1200"/>
        </a:p>
      </dsp:txBody>
      <dsp:txXfrm>
        <a:off x="3915475" y="3023832"/>
        <a:ext cx="3262500" cy="720000"/>
      </dsp:txXfrm>
    </dsp:sp>
    <dsp:sp modelId="{6E3EC79E-D1A3-40B2-8D9C-AC3EF95B6031}">
      <dsp:nvSpPr>
        <dsp:cNvPr id="0" name=""/>
        <dsp:cNvSpPr/>
      </dsp:nvSpPr>
      <dsp:spPr>
        <a:xfrm>
          <a:off x="8385100" y="413831"/>
          <a:ext cx="1990125" cy="1990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DFE5B-AFC3-452F-BF2C-3800DB99EA1B}">
      <dsp:nvSpPr>
        <dsp:cNvPr id="0" name=""/>
        <dsp:cNvSpPr/>
      </dsp:nvSpPr>
      <dsp:spPr>
        <a:xfrm>
          <a:off x="8809225" y="837956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07553A-A268-4A2D-B527-57906AE635F2}">
      <dsp:nvSpPr>
        <dsp:cNvPr id="0" name=""/>
        <dsp:cNvSpPr/>
      </dsp:nvSpPr>
      <dsp:spPr>
        <a:xfrm>
          <a:off x="7748912" y="30238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baseline="0"/>
            <a:t>Need to address class bias and improve recall for bankrupt companies </a:t>
          </a:r>
          <a:endParaRPr lang="en-US" sz="1700" kern="1200"/>
        </a:p>
      </dsp:txBody>
      <dsp:txXfrm>
        <a:off x="7748912" y="3023832"/>
        <a:ext cx="32625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A906DE-B51E-4F9E-9606-7543493C1083}">
      <dsp:nvSpPr>
        <dsp:cNvPr id="0" name=""/>
        <dsp:cNvSpPr/>
      </dsp:nvSpPr>
      <dsp:spPr>
        <a:xfrm>
          <a:off x="0" y="2663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9B3F3A-3461-4EEE-B045-4E789DB005A5}">
      <dsp:nvSpPr>
        <dsp:cNvPr id="0" name=""/>
        <dsp:cNvSpPr/>
      </dsp:nvSpPr>
      <dsp:spPr>
        <a:xfrm>
          <a:off x="0" y="2663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Strong overall accuracy but weak performance in predicting bankrupt companies</a:t>
          </a:r>
          <a:endParaRPr lang="en-US" sz="3600" kern="1200"/>
        </a:p>
      </dsp:txBody>
      <dsp:txXfrm>
        <a:off x="0" y="2663"/>
        <a:ext cx="6666833" cy="1816197"/>
      </dsp:txXfrm>
    </dsp:sp>
    <dsp:sp modelId="{10030B05-119F-438A-B2EA-DFD4017FF19E}">
      <dsp:nvSpPr>
        <dsp:cNvPr id="0" name=""/>
        <dsp:cNvSpPr/>
      </dsp:nvSpPr>
      <dsp:spPr>
        <a:xfrm>
          <a:off x="0" y="1818861"/>
          <a:ext cx="666683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1253C8-8ACE-4242-A4A2-0E31EBA63D03}">
      <dsp:nvSpPr>
        <dsp:cNvPr id="0" name=""/>
        <dsp:cNvSpPr/>
      </dsp:nvSpPr>
      <dsp:spPr>
        <a:xfrm>
          <a:off x="0" y="1818861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Significant predictors identified, but model improvement is needed for practical application</a:t>
          </a:r>
          <a:endParaRPr lang="en-US" sz="3600" kern="1200"/>
        </a:p>
      </dsp:txBody>
      <dsp:txXfrm>
        <a:off x="0" y="1818861"/>
        <a:ext cx="6666833" cy="1816197"/>
      </dsp:txXfrm>
    </dsp:sp>
    <dsp:sp modelId="{90181DD8-2ACD-4C56-B3A2-1185A1C14CC3}">
      <dsp:nvSpPr>
        <dsp:cNvPr id="0" name=""/>
        <dsp:cNvSpPr/>
      </dsp:nvSpPr>
      <dsp:spPr>
        <a:xfrm>
          <a:off x="0" y="3635058"/>
          <a:ext cx="6666833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D5E9D2-9768-4181-9976-3C8CCF49B600}">
      <dsp:nvSpPr>
        <dsp:cNvPr id="0" name=""/>
        <dsp:cNvSpPr/>
      </dsp:nvSpPr>
      <dsp:spPr>
        <a:xfrm>
          <a:off x="0" y="3635058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Ethical considerations important for implementation </a:t>
          </a:r>
          <a:endParaRPr lang="en-US" sz="3600" kern="1200"/>
        </a:p>
      </dsp:txBody>
      <dsp:txXfrm>
        <a:off x="0" y="3635058"/>
        <a:ext cx="6666833" cy="1816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4A6B0-5FE6-8F2A-BBC8-1BD96DB4F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E3D3E8-2544-A4EF-5757-5CF9F7393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F9ABD-5391-48F6-DD4D-ADDEAC74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43F8-F066-4EBF-A612-9AD725193E7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4106F-63D7-D32A-D3A8-126FE5EE2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D96E8-DD65-81D2-7132-D628EEC56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4C313-873E-49D4-B038-26BC51281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25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ECDD1-125C-F28A-D171-6FACA86D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0C43AA-ECBA-50CD-5AC5-3043D376E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69037-0C9F-0D94-3749-1B38E4E0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43F8-F066-4EBF-A612-9AD725193E7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FAD7E-0692-B3C4-B4D5-84D297FB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BAEBC-AB2F-A2F1-2852-CD9C09366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4C313-873E-49D4-B038-26BC51281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3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602EFD-BB9D-AED9-07F0-60FCC96257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D02B8-605E-A03C-AA03-F7474F74E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C668E-DF58-2B82-3A36-4BB0A1790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43F8-F066-4EBF-A612-9AD725193E7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FDCDF-7FA6-8BEE-8E83-6C4F0B45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8E4D4-FAFA-78EC-B979-3AE7DDD69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4C313-873E-49D4-B038-26BC51281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4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C005-954A-293D-7D4C-802BE655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4AF5A-7EC2-67AB-BFA9-63B655F42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216F8-BF20-DF24-B2CA-2E59F4103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43F8-F066-4EBF-A612-9AD725193E7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D9FD7-ACFD-2C75-25D8-3A61C57F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73096-7AB5-9095-8CD4-4558E738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4C313-873E-49D4-B038-26BC51281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21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78F8-0D46-202C-69D4-94B159BC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C67A0-0857-7244-6EB1-C625D2BAC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76225-0E1D-5E3A-8913-82D4F10E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43F8-F066-4EBF-A612-9AD725193E7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77D1F-EFA6-3EB2-5F05-1053721C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DB44B-2F28-3303-2BC8-BA380E33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4C313-873E-49D4-B038-26BC51281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15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3BE-3BCB-DEF5-F609-88DB19B24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A5233-760A-8D50-04D2-B829D710B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5132BE-356B-9229-F9C4-7C91EE482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E865A-2128-894D-3835-4459A0819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43F8-F066-4EBF-A612-9AD725193E7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38AC9-5E6C-61FA-7AEB-AC8A56CD6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ECC71-F6BE-A5D8-7C57-58A8C9D53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4C313-873E-49D4-B038-26BC51281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58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89060-5D9F-0B8E-9A0F-02C1E6F2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AB691-60F5-17F1-4D1F-AD8EE0C04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E378E-1A5E-2224-7685-274C24C2B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818BB-19EE-DE61-8452-B7A18340B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C77D3C-16B5-308D-EF9F-4183D63E5B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696BC5-634B-2E76-90A2-6DA913614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43F8-F066-4EBF-A612-9AD725193E7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35819A-CCC6-DD81-5517-78E9CF367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6064E9-C3A6-F3BA-51A0-FC603F3FC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4C313-873E-49D4-B038-26BC51281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8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937F-8BD9-D023-E573-3D48D829A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D14BE-A680-80B4-E922-7AB57E6F0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43F8-F066-4EBF-A612-9AD725193E7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C8FD6-E9C0-40D9-FDBC-7A101C69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7BAC7-AC27-1409-D85B-F716F53E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4C313-873E-49D4-B038-26BC51281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52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C63ACE-BCD4-8506-C056-220B27C0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43F8-F066-4EBF-A612-9AD725193E7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48C99D-3681-8813-D07D-0B1CCD2FF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0F4FD-7A4A-0715-3B9D-31699EDAA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4C313-873E-49D4-B038-26BC51281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8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198F3-0221-1E3F-8A30-BD4EB0161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A4CE2-DECB-081A-9E53-A7E42E9B6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47317-0640-C692-5A38-A1EBABE2F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1C122-5B5C-6B78-B2B4-8F5BAF79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43F8-F066-4EBF-A612-9AD725193E7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74723-B783-A662-F5F5-0ADA549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A03A1-0CDF-AD07-748F-BDA02869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4C313-873E-49D4-B038-26BC51281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81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3A2A4-4A80-3826-1C0E-2FF5C5F50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82E59A-62AF-0E95-4426-7A843CF4B9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1E8C8-D548-3718-E354-937E34886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9C10A-7DB0-CE53-0200-0BDDD6056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43F8-F066-4EBF-A612-9AD725193E7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146A5-F8EB-7321-35C2-B293E7EE2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B8CC8-7455-4E2D-3AA7-58691EDC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4C313-873E-49D4-B038-26BC51281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FFD7C2-749A-C224-7F2E-D2D21E05A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39916-F865-E049-42F5-C58C138F3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5E9D3-D5CE-C20C-C0CD-494E514E7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3443F8-F066-4EBF-A612-9AD725193E7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675DE-10E1-8211-0952-7A66B9C13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9CB24-977F-E100-9831-2B5807FD9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E4C313-873E-49D4-B038-26BC51281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7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72D332-847A-9609-E131-88C107E1F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949" y="3499076"/>
            <a:ext cx="6053558" cy="24247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Bankruptcy Prediction for Public Companies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7CDB3-26F0-FA78-FE1E-BFC3FB6FD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5161" y="356187"/>
            <a:ext cx="2878409" cy="17922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Identifying Key Predictive Features from NYSE and NASDAQ Data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3A1C1-5E91-DE65-BF1A-DC9517B68F4D}"/>
              </a:ext>
            </a:extLst>
          </p:cNvPr>
          <p:cNvSpPr txBox="1"/>
          <p:nvPr/>
        </p:nvSpPr>
        <p:spPr>
          <a:xfrm>
            <a:off x="8386139" y="3143438"/>
            <a:ext cx="3474621" cy="278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Christian Campbell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Project 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DSC680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837BE85-C05B-FCB7-C969-2A00AE9023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67938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25"/>
    </mc:Choice>
    <mc:Fallback>
      <p:transition spd="slow" advTm="25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4858B-823B-0E24-1D7A-D3A924915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4F070C9F-BCEF-5EF2-FF69-B45BA79ABC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93655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C116CC0-7632-0439-1041-1A782115D6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05203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49"/>
    </mc:Choice>
    <mc:Fallback>
      <p:transition spd="slow" advTm="43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359A0-3CDB-A903-2647-3D9E8C16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Business Problem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FB44EB-B485-D125-E9CB-15029304F8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4547" y="2427514"/>
            <a:ext cx="4646905" cy="36131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Risks posed by bankruptcies to investors, creditors, and markets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Goal: Improve risk assessment by predicting bankruptcy early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Research Questions: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Which financial features best predict bankruptcy?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How early can we predict bankruptcy with high accuracy?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FB8B1-0675-D1B6-88AB-3BD918763E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93" r="3595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23D649A4-8BB1-F24D-1D1C-2648616BC3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5461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08"/>
    </mc:Choice>
    <mc:Fallback>
      <p:transition spd="slow" advTm="30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6943A-9284-C8CB-4CDC-6E0EADE14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Background and History</a:t>
            </a:r>
          </a:p>
        </p:txBody>
      </p:sp>
      <p:graphicFrame>
        <p:nvGraphicFramePr>
          <p:cNvPr id="8" name="Rectangle 3">
            <a:extLst>
              <a:ext uri="{FF2B5EF4-FFF2-40B4-BE49-F238E27FC236}">
                <a16:creationId xmlns:a16="http://schemas.microsoft.com/office/drawing/2014/main" id="{DB0630F9-7D61-2ABA-6C14-87FBB489C4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797693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AE385CC-95F4-766E-C53A-51771F600C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44891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09"/>
    </mc:Choice>
    <mc:Fallback>
      <p:transition spd="slow" advTm="37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1B21B-8A33-2CF2-1B74-BD4BD064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Data Source and Preparation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7B17DAF2-7B06-A762-F075-1A3F8460A0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50913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1E6D02FD-7276-450E-6162-C1DCE2085F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1418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85"/>
    </mc:Choice>
    <mc:Fallback>
      <p:transition spd="slow" advTm="33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89B36-B107-4705-B9CD-F963045A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Methods and Model Selection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08CB23BA-D416-2A39-35FA-69F90E52B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81665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7765621-3301-B683-AC54-BA91A8718D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5154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33"/>
    </mc:Choice>
    <mc:Fallback>
      <p:transition spd="slow" advTm="33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37D29-38BF-7A27-101D-00B2ECC36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Model Results and Evaluation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BBC980-4720-291C-B3AF-52604B6CFC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3661" y="2599509"/>
            <a:ext cx="4530898" cy="36394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Accuracy: 93.44%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Confusion matrix shows model bias toward predicting non-bankrupt companies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High precision for non-bankrupt class (0.93) but low recall for bankrupt class (0.04)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D8043-4A84-DBE3-9104-A6D2B8CF2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532" y="3150376"/>
            <a:ext cx="5150277" cy="23820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B42B62E-6FF5-1E8E-1FA8-8D6E986824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7744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51"/>
    </mc:Choice>
    <mc:Fallback>
      <p:transition spd="slow" advTm="35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61228-0189-C298-7B0A-12C1DFC87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4000"/>
              <a:t>Feature Importance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F566B41-238A-F787-ABE7-8663D9E422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55715" y="2508105"/>
            <a:ext cx="5040285" cy="36324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Retained earnings, inventory, and market value were the most predictive features.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Total revenue had negligible importance.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BD81C-16F8-D9B9-27E8-870DEF8E2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382" y="774285"/>
            <a:ext cx="1961690" cy="2581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E5B2F1-803B-18EF-B204-B935FE8C5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67" y="3768381"/>
            <a:ext cx="4389120" cy="2194559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8F97901-8782-6E4E-2D35-F9DB18A98D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0796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17"/>
    </mc:Choice>
    <mc:Fallback>
      <p:transition spd="slow" advTm="32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A319-0248-1DA3-EDF0-9887B4EF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and Challenges</a:t>
            </a:r>
            <a:endParaRPr lang="en-US" dirty="0"/>
          </a:p>
        </p:txBody>
      </p:sp>
      <p:graphicFrame>
        <p:nvGraphicFramePr>
          <p:cNvPr id="20" name="Rectangle 1">
            <a:extLst>
              <a:ext uri="{FF2B5EF4-FFF2-40B4-BE49-F238E27FC236}">
                <a16:creationId xmlns:a16="http://schemas.microsoft.com/office/drawing/2014/main" id="{2C371921-27E6-5FC7-3202-9F808EE0580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A4B90B8-C1C7-8BF8-C655-85B1C2326E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823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90"/>
    </mc:Choice>
    <mc:Fallback>
      <p:transition spd="slow" advTm="39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A695FF-8FD4-F4FC-EBBD-B69F01FF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5"/>
            <a:ext cx="11090274" cy="1325563"/>
          </a:xfrm>
        </p:spPr>
        <p:txBody>
          <a:bodyPr>
            <a:normAutofit/>
          </a:bodyPr>
          <a:lstStyle/>
          <a:p>
            <a:r>
              <a:rPr lang="en-US" sz="4000"/>
              <a:t>Future Uses and Recommendations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2D6E0419-72B4-7F7C-60E0-370D6E7D19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154379"/>
              </p:ext>
            </p:extLst>
          </p:nvPr>
        </p:nvGraphicFramePr>
        <p:xfrm>
          <a:off x="547688" y="2133600"/>
          <a:ext cx="11093450" cy="415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CE35628-1EFB-A376-0DC8-E307F5BF2A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903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25"/>
    </mc:Choice>
    <mc:Fallback>
      <p:transition spd="slow" advTm="35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334</Words>
  <Application>Microsoft Office PowerPoint</Application>
  <PresentationFormat>Widescreen</PresentationFormat>
  <Paragraphs>46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Bankruptcy Prediction for Public Companies</vt:lpstr>
      <vt:lpstr>Business Problem</vt:lpstr>
      <vt:lpstr>Background and History</vt:lpstr>
      <vt:lpstr>Data Source and Preparation</vt:lpstr>
      <vt:lpstr>Methods and Model Selection</vt:lpstr>
      <vt:lpstr>Model Results and Evaluation</vt:lpstr>
      <vt:lpstr>Feature Importance</vt:lpstr>
      <vt:lpstr>Limitations and Challenges</vt:lpstr>
      <vt:lpstr>Future Uses and Recommendations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Campbell</dc:creator>
  <cp:lastModifiedBy>Christian Campbell</cp:lastModifiedBy>
  <cp:revision>2</cp:revision>
  <dcterms:created xsi:type="dcterms:W3CDTF">2024-09-23T03:21:20Z</dcterms:created>
  <dcterms:modified xsi:type="dcterms:W3CDTF">2024-09-23T04:21:09Z</dcterms:modified>
</cp:coreProperties>
</file>